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03" r:id="rId2"/>
    <p:sldId id="280" r:id="rId3"/>
    <p:sldId id="323" r:id="rId4"/>
    <p:sldId id="294" r:id="rId5"/>
    <p:sldId id="324" r:id="rId6"/>
    <p:sldId id="343" r:id="rId7"/>
    <p:sldId id="356" r:id="rId8"/>
    <p:sldId id="363" r:id="rId9"/>
    <p:sldId id="334" r:id="rId10"/>
    <p:sldId id="332" r:id="rId11"/>
    <p:sldId id="373" r:id="rId12"/>
    <p:sldId id="344" r:id="rId13"/>
    <p:sldId id="350" r:id="rId14"/>
    <p:sldId id="374" r:id="rId15"/>
    <p:sldId id="375" r:id="rId16"/>
    <p:sldId id="370" r:id="rId17"/>
    <p:sldId id="365" r:id="rId18"/>
    <p:sldId id="364" r:id="rId19"/>
    <p:sldId id="354" r:id="rId20"/>
    <p:sldId id="358" r:id="rId21"/>
    <p:sldId id="341" r:id="rId22"/>
    <p:sldId id="380" r:id="rId23"/>
    <p:sldId id="312" r:id="rId24"/>
    <p:sldId id="379" r:id="rId25"/>
    <p:sldId id="336" r:id="rId26"/>
    <p:sldId id="361" r:id="rId27"/>
    <p:sldId id="376" r:id="rId28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라운드 Regular" panose="020B0600000101010101" pitchFamily="50" charset="-127"/>
      <p:regular r:id="rId34"/>
    </p:embeddedFont>
    <p:embeddedFont>
      <p:font typeface="나눔스퀘어 ExtraBold" panose="020B0600000101010101" pitchFamily="50" charset="-127"/>
      <p:bold r:id="rId35"/>
    </p:embeddedFont>
    <p:embeddedFont>
      <p:font typeface="나눔스퀘어_ac Bold" panose="020B0600000101010101" pitchFamily="50" charset="-127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나눔스퀘어라운드 Bold" panose="020B0600000101010101" pitchFamily="50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292DE"/>
    <a:srgbClr val="ACC0AC"/>
    <a:srgbClr val="ACBEAC"/>
    <a:srgbClr val="C5E0B4"/>
    <a:srgbClr val="3333CC"/>
    <a:srgbClr val="3366FF"/>
    <a:srgbClr val="000099"/>
    <a:srgbClr val="FD625E"/>
    <a:srgbClr val="01B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3" autoAdjust="0"/>
    <p:restoredTop sz="94828" autoAdjust="0"/>
  </p:normalViewPr>
  <p:slideViewPr>
    <p:cSldViewPr snapToGrid="0">
      <p:cViewPr>
        <p:scale>
          <a:sx n="70" d="100"/>
          <a:sy n="70" d="100"/>
        </p:scale>
        <p:origin x="1454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baseline="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단속 건수</a:t>
            </a:r>
          </a:p>
        </c:rich>
      </c:tx>
      <c:layout>
        <c:manualLayout>
          <c:xMode val="edge"/>
          <c:yMode val="edge"/>
          <c:x val="0.26092791623256262"/>
          <c:y val="5.027332412299387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35216097180848"/>
          <c:y val="0.10439556713116133"/>
          <c:w val="0.84835806338653352"/>
          <c:h val="0.709808703874956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불법 주정차 단속 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DF-4E94-A455-03BCDFE487BD}"/>
              </c:ext>
            </c:extLst>
          </c:dPt>
          <c:dPt>
            <c:idx val="1"/>
            <c:invertIfNegative val="0"/>
            <c:bubble3D val="0"/>
            <c:spPr>
              <a:solidFill>
                <a:srgbClr val="0000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EDF-4E94-A455-03BCDFE487B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DF-4E94-A455-03BCDFE487B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EDF-4E94-A455-03BCDFE487BD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DF-4E94-A455-03BCDFE487BD}"/>
              </c:ext>
            </c:extLst>
          </c:dPt>
          <c:dLbls>
            <c:dLbl>
              <c:idx val="0"/>
              <c:layout>
                <c:manualLayout>
                  <c:x val="-3.1250000000000002E-3"/>
                  <c:y val="-3.0350637896737549E-3"/>
                </c:manualLayout>
              </c:layout>
              <c:tx>
                <c:rich>
                  <a:bodyPr/>
                  <a:lstStyle/>
                  <a:p>
                    <a:fld id="{5D5A17AF-F63B-41FC-BFEB-3EFF4A79563B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EDF-4E94-A455-03BCDFE487BD}"/>
                </c:ext>
              </c:extLst>
            </c:dLbl>
            <c:dLbl>
              <c:idx val="1"/>
              <c:layout>
                <c:manualLayout>
                  <c:x val="0"/>
                  <c:y val="-5.3788136454962082E-3"/>
                </c:manualLayout>
              </c:layout>
              <c:tx>
                <c:rich>
                  <a:bodyPr/>
                  <a:lstStyle/>
                  <a:p>
                    <a:fld id="{1204A85D-F9A5-4CD4-BE97-9EBCA6F58629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EDF-4E94-A455-03BCDFE487BD}"/>
                </c:ext>
              </c:extLst>
            </c:dLbl>
            <c:dLbl>
              <c:idx val="2"/>
              <c:layout>
                <c:manualLayout>
                  <c:x val="-5.729100483608997E-17"/>
                  <c:y val="1.6524359219712154E-3"/>
                </c:manualLayout>
              </c:layout>
              <c:tx>
                <c:rich>
                  <a:bodyPr/>
                  <a:lstStyle/>
                  <a:p>
                    <a:fld id="{A8E01D85-13C9-49D3-AF67-FC7115B4D83E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EDF-4E94-A455-03BCDFE487BD}"/>
                </c:ext>
              </c:extLst>
            </c:dLbl>
            <c:dLbl>
              <c:idx val="3"/>
              <c:layout>
                <c:manualLayout>
                  <c:x val="1.5625000000000001E-3"/>
                  <c:y val="-1.0066313357141157E-2"/>
                </c:manualLayout>
              </c:layout>
              <c:tx>
                <c:rich>
                  <a:bodyPr/>
                  <a:lstStyle/>
                  <a:p>
                    <a:fld id="{68777CC2-4EEC-48EB-88B6-5407FE13763D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EDF-4E94-A455-03BCDFE487BD}"/>
                </c:ext>
              </c:extLst>
            </c:dLbl>
            <c:dLbl>
              <c:idx val="4"/>
              <c:layout>
                <c:manualLayout>
                  <c:x val="0"/>
                  <c:y val="-5.3788136454962082E-3"/>
                </c:manualLayout>
              </c:layout>
              <c:tx>
                <c:rich>
                  <a:bodyPr/>
                  <a:lstStyle/>
                  <a:p>
                    <a:fld id="{B6D07F25-8BB3-4BE3-AD1D-7A4925ABC4D9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EDF-4E94-A455-03BCDFE487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성산구</c:v>
                </c:pt>
                <c:pt idx="1">
                  <c:v>의창구</c:v>
                </c:pt>
                <c:pt idx="2">
                  <c:v>마산합포구</c:v>
                </c:pt>
                <c:pt idx="3">
                  <c:v>마산회원구</c:v>
                </c:pt>
                <c:pt idx="4">
                  <c:v>진해구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262594</c:v>
                </c:pt>
                <c:pt idx="1">
                  <c:v>216388</c:v>
                </c:pt>
                <c:pt idx="2">
                  <c:v>219638</c:v>
                </c:pt>
                <c:pt idx="3">
                  <c:v>237612</c:v>
                </c:pt>
                <c:pt idx="4">
                  <c:v>123150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DF-4E94-A455-03BCDFE487B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4580703"/>
        <c:axId val="374569887"/>
      </c:barChart>
      <c:catAx>
        <c:axId val="374580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74569887"/>
        <c:crosses val="autoZero"/>
        <c:auto val="1"/>
        <c:lblAlgn val="ctr"/>
        <c:lblOffset val="100"/>
        <c:noMultiLvlLbl val="0"/>
      </c:catAx>
      <c:valAx>
        <c:axId val="374569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374580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439248406952198"/>
          <c:y val="0.91310910688582569"/>
          <c:w val="0.70253330974175854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15188856567424E-3"/>
          <c:y val="0.12775198752530365"/>
          <c:w val="0.94911691254391939"/>
          <c:h val="0.71978405052562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주중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EB89504A-B433-4053-88D4-CD5F0423B5AD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29F-456A-A72F-8F176300F3F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CAAADBE5-5B00-4B0B-B526-99DAF6395A72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29F-456A-A72F-8F176300F3F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FEB1A6D1-4056-47C8-B29F-ABC10C35DB65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29F-456A-A72F-8F176300F3F1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966CC9EB-E5C3-4CB0-B23E-CF9334A059DC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9F-456A-A72F-8F176300F3F1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BFED182D-294C-40CA-B630-2D81EFD241EB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29F-456A-A72F-8F176300F3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+mn-lt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61693</c:v>
                </c:pt>
                <c:pt idx="1">
                  <c:v>46907</c:v>
                </c:pt>
                <c:pt idx="2">
                  <c:v>37710</c:v>
                </c:pt>
                <c:pt idx="3">
                  <c:v>54815</c:v>
                </c:pt>
                <c:pt idx="4">
                  <c:v>42605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5D-4377-B210-B354A7B971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506B8BF-3CB8-4063-8BF1-66A661352D53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29F-456A-A72F-8F176300F3F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2FF25BE-4979-428A-94D7-89B807141F5D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9F-456A-A72F-8F176300F3F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7BFBBB07-4D71-41D2-92C7-0FCCA7D72844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9F-456A-A72F-8F176300F3F1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E4D24C67-6EA8-4530-AB18-DBB0F6FE802A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29F-456A-A72F-8F176300F3F1}"/>
                </c:ext>
              </c:extLst>
            </c:dLbl>
            <c:dLbl>
              <c:idx val="4"/>
              <c:layout>
                <c:manualLayout>
                  <c:x val="-1.1458200967217994E-16"/>
                  <c:y val="-4.6874997116450349E-3"/>
                </c:manualLayout>
              </c:layout>
              <c:tx>
                <c:rich>
                  <a:bodyPr/>
                  <a:lstStyle/>
                  <a:p>
                    <a:fld id="{5E3796B7-9E87-4504-8324-B92DA6A82A1E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9F-456A-A72F-8F176300F3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+mn-lt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18682</c:v>
                </c:pt>
                <c:pt idx="1">
                  <c:v>15605</c:v>
                </c:pt>
                <c:pt idx="2">
                  <c:v>14635</c:v>
                </c:pt>
                <c:pt idx="3">
                  <c:v>20674</c:v>
                </c:pt>
                <c:pt idx="4">
                  <c:v>16806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5D-4377-B210-B354A7B971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69319215"/>
        <c:axId val="369313807"/>
      </c:barChart>
      <c:catAx>
        <c:axId val="36931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69313807"/>
        <c:crosses val="autoZero"/>
        <c:auto val="1"/>
        <c:lblAlgn val="ctr"/>
        <c:lblOffset val="100"/>
        <c:noMultiLvlLbl val="0"/>
      </c:catAx>
      <c:valAx>
        <c:axId val="3693138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931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988306724125337"/>
          <c:y val="1.1953270242969041E-2"/>
          <c:w val="0.36485960074077323"/>
          <c:h val="7.6950588992685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13047314478029"/>
          <c:y val="0.17575572018467503"/>
          <c:w val="0.85215454627380105"/>
          <c:h val="0.657604190364684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00시 ~ 6시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5044</c:v>
                </c:pt>
                <c:pt idx="1">
                  <c:v>5609</c:v>
                </c:pt>
                <c:pt idx="2">
                  <c:v>8219</c:v>
                </c:pt>
                <c:pt idx="3">
                  <c:v>5002</c:v>
                </c:pt>
                <c:pt idx="4">
                  <c:v>10786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07-4401-BFE1-A4E4F4B400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6시 ~ 12시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25683</c:v>
                </c:pt>
                <c:pt idx="1">
                  <c:v>14282</c:v>
                </c:pt>
                <c:pt idx="2">
                  <c:v>12577</c:v>
                </c:pt>
                <c:pt idx="3">
                  <c:v>21802</c:v>
                </c:pt>
                <c:pt idx="4">
                  <c:v>15010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07-4401-BFE1-A4E4F4B400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 시 ~ 18 시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29745</c:v>
                </c:pt>
                <c:pt idx="1">
                  <c:v>20419</c:v>
                </c:pt>
                <c:pt idx="2">
                  <c:v>15005</c:v>
                </c:pt>
                <c:pt idx="3">
                  <c:v>27348</c:v>
                </c:pt>
                <c:pt idx="4">
                  <c:v>17204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07-4401-BFE1-A4E4F4B400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18시 ~ 24시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19811</c:v>
                </c:pt>
                <c:pt idx="1">
                  <c:v>19639</c:v>
                </c:pt>
                <c:pt idx="2">
                  <c:v>16554</c:v>
                </c:pt>
                <c:pt idx="3">
                  <c:v>21312</c:v>
                </c:pt>
                <c:pt idx="4">
                  <c:v>16421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07-4401-BFE1-A4E4F4B40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3137455"/>
        <c:axId val="543125391"/>
      </c:lineChart>
      <c:catAx>
        <c:axId val="54313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43125391"/>
        <c:crosses val="autoZero"/>
        <c:auto val="1"/>
        <c:lblAlgn val="ctr"/>
        <c:lblOffset val="100"/>
        <c:noMultiLvlLbl val="0"/>
      </c:catAx>
      <c:valAx>
        <c:axId val="543125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4313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143272513374557E-2"/>
          <c:y val="4.2003813417076367E-2"/>
          <c:w val="0.9"/>
          <c:h val="6.93573203929459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15188856567424E-3"/>
          <c:y val="0.12775198752530365"/>
          <c:w val="0.94911691254391939"/>
          <c:h val="0.719784050525626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주중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EB89504A-B433-4053-88D4-CD5F0423B5AD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29F-456A-A72F-8F176300F3F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CAAADBE5-5B00-4B0B-B526-99DAF6395A72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29F-456A-A72F-8F176300F3F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FEB1A6D1-4056-47C8-B29F-ABC10C35DB65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29F-456A-A72F-8F176300F3F1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966CC9EB-E5C3-4CB0-B23E-CF9334A059DC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9F-456A-A72F-8F176300F3F1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BFED182D-294C-40CA-B630-2D81EFD241EB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29F-456A-A72F-8F176300F3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+mn-lt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61693</c:v>
                </c:pt>
                <c:pt idx="1">
                  <c:v>46907</c:v>
                </c:pt>
                <c:pt idx="2">
                  <c:v>37710</c:v>
                </c:pt>
                <c:pt idx="3">
                  <c:v>54815</c:v>
                </c:pt>
                <c:pt idx="4">
                  <c:v>42605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5D-4377-B210-B354A7B971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506B8BF-3CB8-4063-8BF1-66A661352D53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29F-456A-A72F-8F176300F3F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2FF25BE-4979-428A-94D7-89B807141F5D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9F-456A-A72F-8F176300F3F1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7BFBBB07-4D71-41D2-92C7-0FCCA7D72844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29F-456A-A72F-8F176300F3F1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E4D24C67-6EA8-4530-AB18-DBB0F6FE802A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29F-456A-A72F-8F176300F3F1}"/>
                </c:ext>
              </c:extLst>
            </c:dLbl>
            <c:dLbl>
              <c:idx val="4"/>
              <c:layout>
                <c:manualLayout>
                  <c:x val="-1.1458200967217994E-16"/>
                  <c:y val="-4.6874997116450349E-3"/>
                </c:manualLayout>
              </c:layout>
              <c:tx>
                <c:rich>
                  <a:bodyPr/>
                  <a:lstStyle/>
                  <a:p>
                    <a:fld id="{5E3796B7-9E87-4504-8324-B92DA6A82A1E}" type="VALUE">
                      <a:rPr lang="en-US" altLang="ko-KR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29F-456A-A72F-8F176300F3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+mn-lt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18682</c:v>
                </c:pt>
                <c:pt idx="1">
                  <c:v>15605</c:v>
                </c:pt>
                <c:pt idx="2">
                  <c:v>14635</c:v>
                </c:pt>
                <c:pt idx="3">
                  <c:v>20674</c:v>
                </c:pt>
                <c:pt idx="4">
                  <c:v>16806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5D-4377-B210-B354A7B971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69319215"/>
        <c:axId val="369313807"/>
      </c:barChart>
      <c:catAx>
        <c:axId val="36931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69313807"/>
        <c:crosses val="autoZero"/>
        <c:auto val="1"/>
        <c:lblAlgn val="ctr"/>
        <c:lblOffset val="100"/>
        <c:noMultiLvlLbl val="0"/>
      </c:catAx>
      <c:valAx>
        <c:axId val="3693138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931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988306724125337"/>
          <c:y val="1.1953270242969041E-2"/>
          <c:w val="0.36485960074077323"/>
          <c:h val="7.6950588992685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/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13047314478029"/>
          <c:y val="0.17575572018467503"/>
          <c:w val="0.85215454627380105"/>
          <c:h val="0.657604190364684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00시 ~ 6시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5044</c:v>
                </c:pt>
                <c:pt idx="1">
                  <c:v>5609</c:v>
                </c:pt>
                <c:pt idx="2">
                  <c:v>8219</c:v>
                </c:pt>
                <c:pt idx="3">
                  <c:v>5002</c:v>
                </c:pt>
                <c:pt idx="4">
                  <c:v>10786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07-4401-BFE1-A4E4F4B400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6시 ~ 12시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25683</c:v>
                </c:pt>
                <c:pt idx="1">
                  <c:v>14282</c:v>
                </c:pt>
                <c:pt idx="2">
                  <c:v>12577</c:v>
                </c:pt>
                <c:pt idx="3">
                  <c:v>21802</c:v>
                </c:pt>
                <c:pt idx="4">
                  <c:v>15010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07-4401-BFE1-A4E4F4B400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 시 ~ 18 시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29745</c:v>
                </c:pt>
                <c:pt idx="1">
                  <c:v>20419</c:v>
                </c:pt>
                <c:pt idx="2">
                  <c:v>15005</c:v>
                </c:pt>
                <c:pt idx="3">
                  <c:v>27348</c:v>
                </c:pt>
                <c:pt idx="4">
                  <c:v>17204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07-4401-BFE1-A4E4F4B400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18시 ~ 24시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의창구
팔룡동</c:v>
                </c:pt>
                <c:pt idx="1">
                  <c:v>성산구
상남동</c:v>
                </c:pt>
                <c:pt idx="2">
                  <c:v>마산합포구
오동동</c:v>
                </c:pt>
                <c:pt idx="3">
                  <c:v>마산회원구
석전동</c:v>
                </c:pt>
                <c:pt idx="4">
                  <c:v>진해구
자은동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19811</c:v>
                </c:pt>
                <c:pt idx="1">
                  <c:v>19639</c:v>
                </c:pt>
                <c:pt idx="2">
                  <c:v>16554</c:v>
                </c:pt>
                <c:pt idx="3">
                  <c:v>21312</c:v>
                </c:pt>
                <c:pt idx="4">
                  <c:v>16421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07-4401-BFE1-A4E4F4B40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3137455"/>
        <c:axId val="543125391"/>
      </c:lineChart>
      <c:catAx>
        <c:axId val="54313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43125391"/>
        <c:crosses val="autoZero"/>
        <c:auto val="1"/>
        <c:lblAlgn val="ctr"/>
        <c:lblOffset val="100"/>
        <c:noMultiLvlLbl val="0"/>
      </c:catAx>
      <c:valAx>
        <c:axId val="543125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4313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143272513374557E-2"/>
          <c:y val="4.2003813417076367E-2"/>
          <c:w val="0.9"/>
          <c:h val="6.93573203929459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AA959-F98E-43EB-9B44-ED932A5EF9B3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3157-5495-446B-8147-A515D21FA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37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3157-5495-446B-8147-A515D21FA2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5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3157-5495-446B-8147-A515D21FA2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5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3157-5495-446B-8147-A515D21FA2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6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3157-5495-446B-8147-A515D21FA2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5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3157-5495-446B-8147-A515D21FA2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3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966E6-2C3B-4B80-9441-D5C3E2B24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F0D5AE-F8FB-4D2C-9ADE-F0A4F0681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1DDD2-BDB9-4ADC-B338-C89B8AD8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4B1A2-5E32-4D41-94DD-9A010AB6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DEC81-E11D-4ABC-A51E-8D9E5A24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3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E3B24-4697-4D01-AD73-236D3A81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E67243-BA96-4F36-ACC2-586A65AB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D42E8-4C23-4567-886A-AB829A0A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209ED6-5E25-455F-8BCD-931D10B5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7887F-E451-4846-AAB4-2B98601C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0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61C3D0-A74A-46C7-BD6F-7ED49F916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A4821D-3168-4C10-8B74-38DDF78DE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B3379-3941-4C72-AFF2-BA9D28D4F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1243A-0A88-4F48-86FB-80F5339E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ADA7D-4B96-410F-961A-6FE797BF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0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F7995-76FD-442F-8CC1-9F690BA1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4B8CC-6C8D-4F00-A5A2-B28B98E3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CA2FA-5DF4-4F70-84E4-45A261B2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CB358-F0E6-4BF5-942F-2C1A107D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30ED5-711D-4A72-98C1-96F2EC3B8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7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2C12F-365B-4351-AC6B-78B09E3C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6FE18-E6C3-4BD0-B3D1-9905FA1BE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EBEB34-99D9-4438-80CB-DB9CCD08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E5055-D0E0-4A6E-A1FE-296AF395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9EA2F-519E-41A8-8D2C-0DD56871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2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B31DF-EF41-4C28-A96C-C78DE862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8A631-2BC6-44CD-8220-4B97E1122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DCAB7-00E5-4CB1-B683-1EE80BB61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5ED5A4-E4C7-4DC3-A35D-70452185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011A6-7750-43DE-A596-454F011C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1FC9C-322B-4849-8BFD-D9E75590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4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A8BF3-6B95-41CC-BB16-D4C8E661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CC93B-A8A9-44F7-8A2F-3C6CA127F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98285F-FBC2-4AA1-9CA0-05D5B9B23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856623-A5F6-46FB-8BA2-43869A1FD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7A23DC-17DB-422F-9E4D-20EAA05FA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9508A9-7BDF-4360-9E44-92DD12CA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C259E0-8232-486C-83EC-9D810A11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2CFA9A-0079-4AA0-BE32-C6ACBFA1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6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E1047-38BD-4ED6-A830-C615D782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91EA43-CF97-492E-91B5-B93DF037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2275C9-AD4D-4AF8-A30E-3726D907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D3687B-4243-47F8-9232-7CBFADFD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5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107FCF-7C7F-4D83-A38D-1FC4BF5E6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0464E2-ECCA-4BA8-A523-0F1594B9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42C70-016B-47EA-B7A5-05D6215B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2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E4A38-2499-4DF5-B096-4C206806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5D3E9-7BEC-4301-A188-944B4DCF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CD3F1-B562-4AB1-91B4-50A64EB5A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4C6714-6EE8-4A58-A68D-46488B1C8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910490-D5F8-4B0C-93D1-B8B10143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31E3F-8D79-421E-8C2F-47BAEB1E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3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E9A36-8330-4EC3-A918-AE8508F3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17FAD9-8072-4CEF-B2B5-B0223321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A15E21-3AC3-44B8-8270-6A6C542D3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2D8FAA-E123-4E96-B3F6-A8F1F35F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9B50-C7FF-468B-881F-6B8C7C98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37B198-5202-481A-8F7B-39093FAD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E1155A-8638-4793-8518-0AA9B6B4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FBFF9-40DF-4102-BB4E-C05433623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6F1CC-71BA-4887-843F-47C3DE2FE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6AEBB-F4FE-4AD8-83EB-492215D8910F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C41CC-6960-43A4-859C-0F5C81663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D60E8-42FD-4046-BD90-107A13784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CFBDF-6653-4338-A926-2F9535261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283800" y="239400"/>
            <a:ext cx="11624400" cy="63792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694C8-7E50-46AB-8B42-3F518EA33142}"/>
              </a:ext>
            </a:extLst>
          </p:cNvPr>
          <p:cNvSpPr txBox="1"/>
          <p:nvPr/>
        </p:nvSpPr>
        <p:spPr>
          <a:xfrm>
            <a:off x="1443068" y="2391445"/>
            <a:ext cx="367235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PIPA PROJECT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B12CA-A1A7-4ABD-AADF-50F72E4D5AD4}"/>
              </a:ext>
            </a:extLst>
          </p:cNvPr>
          <p:cNvSpPr txBox="1"/>
          <p:nvPr/>
        </p:nvSpPr>
        <p:spPr>
          <a:xfrm>
            <a:off x="1443068" y="3035313"/>
            <a:ext cx="5028813" cy="55399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3000" dirty="0" smtClean="0">
                <a:solidFill>
                  <a:srgbClr val="008000"/>
                </a:solidFill>
              </a:rPr>
              <a:t>P</a:t>
            </a:r>
            <a:r>
              <a:rPr lang="en-US" altLang="ko-KR" sz="2800" dirty="0" smtClean="0"/>
              <a:t>redict</a:t>
            </a:r>
            <a:r>
              <a:rPr lang="en-US" altLang="ko-KR" sz="3000" dirty="0" smtClean="0">
                <a:solidFill>
                  <a:srgbClr val="A1464B"/>
                </a:solidFill>
              </a:rPr>
              <a:t> </a:t>
            </a:r>
            <a:r>
              <a:rPr lang="en-US" altLang="ko-KR" sz="3000" dirty="0" smtClean="0">
                <a:solidFill>
                  <a:srgbClr val="008000"/>
                </a:solidFill>
              </a:rPr>
              <a:t>I</a:t>
            </a:r>
            <a:r>
              <a:rPr lang="en-US" altLang="ko-KR" sz="2800" dirty="0" smtClean="0"/>
              <a:t>llegal</a:t>
            </a:r>
            <a:r>
              <a:rPr lang="en-US" altLang="ko-KR" sz="3000" dirty="0" smtClean="0">
                <a:solidFill>
                  <a:srgbClr val="A1464B"/>
                </a:solidFill>
              </a:rPr>
              <a:t> </a:t>
            </a:r>
            <a:r>
              <a:rPr lang="en-US" altLang="ko-KR" sz="3000" dirty="0" smtClean="0">
                <a:solidFill>
                  <a:srgbClr val="008000"/>
                </a:solidFill>
              </a:rPr>
              <a:t>P</a:t>
            </a:r>
            <a:r>
              <a:rPr lang="en-US" altLang="ko-KR" sz="2800" dirty="0" smtClean="0"/>
              <a:t>arking</a:t>
            </a:r>
            <a:r>
              <a:rPr lang="en-US" altLang="ko-KR" sz="3000" dirty="0" smtClean="0"/>
              <a:t> </a:t>
            </a:r>
            <a:r>
              <a:rPr lang="en-US" altLang="ko-KR" sz="3000" dirty="0" smtClean="0">
                <a:solidFill>
                  <a:srgbClr val="008000"/>
                </a:solidFill>
              </a:rPr>
              <a:t>A</a:t>
            </a:r>
            <a:r>
              <a:rPr lang="en-US" altLang="ko-KR" sz="2800" dirty="0" smtClean="0"/>
              <a:t>rea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28D7E-2C41-4234-8458-AF4FCD59B192}"/>
              </a:ext>
            </a:extLst>
          </p:cNvPr>
          <p:cNvSpPr txBox="1"/>
          <p:nvPr/>
        </p:nvSpPr>
        <p:spPr>
          <a:xfrm>
            <a:off x="1661129" y="3631647"/>
            <a:ext cx="34542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just"/>
            <a:r>
              <a:rPr lang="ko-KR" altLang="en-US" sz="2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다발 지역 </a:t>
            </a:r>
            <a:r>
              <a:rPr lang="ko-KR" altLang="en-US" sz="2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  <a:endParaRPr lang="ko-KR" altLang="en-US" sz="2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7312859C-5DB6-40A3-A4FA-3BDA35C0B213}"/>
              </a:ext>
            </a:extLst>
          </p:cNvPr>
          <p:cNvSpPr/>
          <p:nvPr/>
        </p:nvSpPr>
        <p:spPr>
          <a:xfrm>
            <a:off x="1443068" y="3713473"/>
            <a:ext cx="3586132" cy="54915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43068" y="4386788"/>
            <a:ext cx="10748931" cy="247121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6">
            <a:extLst>
              <a:ext uri="{FF2B5EF4-FFF2-40B4-BE49-F238E27FC236}">
                <a16:creationId xmlns:a16="http://schemas.microsoft.com/office/drawing/2014/main" id="{5E9885A5-F474-494F-B387-317855B2DFDE}"/>
              </a:ext>
            </a:extLst>
          </p:cNvPr>
          <p:cNvSpPr/>
          <p:nvPr/>
        </p:nvSpPr>
        <p:spPr>
          <a:xfrm>
            <a:off x="389332" y="339046"/>
            <a:ext cx="11413336" cy="6179908"/>
          </a:xfrm>
          <a:prstGeom prst="roundRect">
            <a:avLst>
              <a:gd name="adj" fmla="val 174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1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2354668" y="366274"/>
            <a:ext cx="7543737" cy="71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</a:t>
            </a:r>
            <a:r>
              <a:rPr lang="en-US" altLang="ko-KR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시민의 소리</a:t>
            </a:r>
            <a:r>
              <a:rPr lang="en-US" altLang="ko-KR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30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CRAWLING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결과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4034" y="2604534"/>
            <a:ext cx="264367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성산구 </a:t>
            </a:r>
            <a:r>
              <a:rPr lang="ko-KR" altLang="en-US" sz="2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상남동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마산회원구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합성동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의창구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용지동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진해구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석동</a:t>
            </a:r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마산합포구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합포동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117969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96467" y="1841751"/>
            <a:ext cx="1431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사유 분석</a:t>
            </a:r>
            <a:endParaRPr lang="ko-KR" altLang="en-US" sz="2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4411" y="2604534"/>
            <a:ext cx="40831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구역 부족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비싼 주차 타워의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가격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ctr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좁은 주차 공간으로 인한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사고위험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ctr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주차대수 미 표시로 인한 주차불편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2682" y="1841751"/>
            <a:ext cx="34227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 주차 민원 다발 지역</a:t>
            </a:r>
            <a:endParaRPr lang="ko-KR" altLang="en-US" sz="2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49" y="1549031"/>
            <a:ext cx="881012" cy="8810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9" y="1304494"/>
            <a:ext cx="1370086" cy="13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2354668" y="366274"/>
            <a:ext cx="7543737" cy="71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</a:t>
            </a:r>
            <a:r>
              <a:rPr lang="en-US" altLang="ko-KR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시민의 소리</a:t>
            </a:r>
            <a:r>
              <a:rPr lang="en-US" altLang="ko-KR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30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CRAWLING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결과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4034" y="2604534"/>
            <a:ext cx="264367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성산구 </a:t>
            </a:r>
            <a:r>
              <a:rPr lang="ko-KR" altLang="en-US" sz="25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상남동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마산회원구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합성동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의창구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용지동</a:t>
            </a:r>
            <a:endParaRPr lang="en-US" altLang="ko-KR" sz="25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진해구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석동</a:t>
            </a:r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마산합포구 </a:t>
            </a:r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합포동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117969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96467" y="1841751"/>
            <a:ext cx="14318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사유 분석</a:t>
            </a:r>
            <a:endParaRPr lang="ko-KR" altLang="en-US" sz="2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4411" y="2604534"/>
            <a:ext cx="40831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구역 부족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비싼 주차 타워의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가격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ctr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좁은 주차 공간으로 인한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사고위험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ctr">
              <a:lnSpc>
                <a:spcPct val="250000"/>
              </a:lnSpc>
              <a:buClr>
                <a:srgbClr val="00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주차대수 미 표시로 인한 주차불편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2682" y="1841751"/>
            <a:ext cx="34227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 주차 민원 다발 지역</a:t>
            </a:r>
            <a:endParaRPr lang="ko-KR" altLang="en-US" sz="2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49" y="1549031"/>
            <a:ext cx="881012" cy="8810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89" y="1304494"/>
            <a:ext cx="1370086" cy="13700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73620" y="0"/>
            <a:ext cx="6031344" cy="688848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다발지역</a:t>
            </a:r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</a:t>
            </a:r>
            <a:r>
              <a:rPr lang="en-US" altLang="ko-KR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7000" dirty="0" smtClean="0">
                <a:solidFill>
                  <a:srgbClr val="EECB6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7000" dirty="0">
              <a:solidFill>
                <a:srgbClr val="EECB6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531646" y="637787"/>
            <a:ext cx="3519054" cy="3362036"/>
          </a:xfrm>
          <a:prstGeom prst="ellipse">
            <a:avLst/>
          </a:prstGeom>
          <a:solidFill>
            <a:schemeClr val="accent4">
              <a:lumMod val="60000"/>
              <a:lumOff val="4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21" y="981844"/>
            <a:ext cx="2673922" cy="26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412086731"/>
              </p:ext>
            </p:extLst>
          </p:nvPr>
        </p:nvGraphicFramePr>
        <p:xfrm>
          <a:off x="3109058" y="1565367"/>
          <a:ext cx="5373101" cy="5292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1717" y="1341243"/>
            <a:ext cx="3835122" cy="3855182"/>
            <a:chOff x="197702" y="932752"/>
            <a:chExt cx="3835122" cy="3855182"/>
          </a:xfrm>
        </p:grpSpPr>
        <p:sp>
          <p:nvSpPr>
            <p:cNvPr id="4" name="직사각형 3"/>
            <p:cNvSpPr/>
            <p:nvPr/>
          </p:nvSpPr>
          <p:spPr>
            <a:xfrm>
              <a:off x="668724" y="2387277"/>
              <a:ext cx="3364100" cy="2400657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</a:t>
              </a: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5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성산구</a:t>
              </a: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5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상남동</a:t>
              </a: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endPara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</a:t>
              </a:r>
              <a:r>
                <a:rPr lang="en-US" altLang="ko-KR" sz="1500" dirty="0" smtClean="0">
                  <a:solidFill>
                    <a:srgbClr val="00009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500" dirty="0">
                  <a:solidFill>
                    <a:srgbClr val="00009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의창구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용호동 가로수길  </a:t>
              </a:r>
              <a:endParaRPr lang="en-US" altLang="ko-KR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</a:t>
              </a: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진해구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석동 </a:t>
              </a:r>
              <a:endParaRPr lang="en-US" altLang="ko-KR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</a:t>
              </a:r>
              <a:r>
                <a:rPr lang="en-US" altLang="ko-KR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마산합포구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산호동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위</a:t>
              </a:r>
              <a:r>
                <a: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5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마산회원구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봉암동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702" y="1897195"/>
              <a:ext cx="3493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불법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주정차</a:t>
              </a:r>
              <a:r>
                <a:rPr lang="en-US" altLang="ko-KR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민원 다발 지역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806" y="932752"/>
              <a:ext cx="1111171" cy="98116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9161845" y="1341243"/>
            <a:ext cx="2500555" cy="4842323"/>
            <a:chOff x="9024573" y="1244588"/>
            <a:chExt cx="2854298" cy="4842323"/>
          </a:xfrm>
        </p:grpSpPr>
        <p:sp>
          <p:nvSpPr>
            <p:cNvPr id="13" name="직사각형 12"/>
            <p:cNvSpPr/>
            <p:nvPr/>
          </p:nvSpPr>
          <p:spPr>
            <a:xfrm>
              <a:off x="9024573" y="2532092"/>
              <a:ext cx="2854298" cy="35548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</a:t>
              </a:r>
              <a:r>
                <a:rPr lang="ko-KR" altLang="en-US" sz="22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성산구</a:t>
              </a:r>
              <a:endParaRPr lang="en-US" altLang="ko-KR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마산회원구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마산합포구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</a:t>
              </a:r>
              <a:r>
                <a:rPr lang="ko-KR" altLang="en-US" sz="2200" dirty="0">
                  <a:solidFill>
                    <a:srgbClr val="00009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의창구</a:t>
              </a:r>
              <a:endParaRPr lang="en-US" altLang="ko-KR" sz="2200" dirty="0">
                <a:solidFill>
                  <a:srgbClr val="00009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 진해구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79826" y="2030734"/>
              <a:ext cx="2512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막대 그래프</a:t>
              </a:r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결과 </a:t>
              </a:r>
              <a:endPara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274" y="1244588"/>
              <a:ext cx="675926" cy="67592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건수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2005444" y="629370"/>
            <a:ext cx="300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1027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450932" y="629370"/>
            <a:ext cx="7249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전체 주요 정체 구간과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500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431451058"/>
              </p:ext>
            </p:extLst>
          </p:nvPr>
        </p:nvGraphicFramePr>
        <p:xfrm>
          <a:off x="635517" y="2089359"/>
          <a:ext cx="5491019" cy="4249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7562" y="162848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요일별 유동인구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709538680"/>
              </p:ext>
            </p:extLst>
          </p:nvPr>
        </p:nvGraphicFramePr>
        <p:xfrm>
          <a:off x="6515060" y="2089359"/>
          <a:ext cx="5372140" cy="423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899079" y="162848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유동인구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2005444" y="629370"/>
            <a:ext cx="300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1027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450932" y="629370"/>
            <a:ext cx="724923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전체 주요 정체 구간과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별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유동인구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500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431451058"/>
              </p:ext>
            </p:extLst>
          </p:nvPr>
        </p:nvGraphicFramePr>
        <p:xfrm>
          <a:off x="635517" y="2089359"/>
          <a:ext cx="5491019" cy="4249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7562" y="162848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요일별 유동인구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796112230"/>
              </p:ext>
            </p:extLst>
          </p:nvPr>
        </p:nvGraphicFramePr>
        <p:xfrm>
          <a:off x="6515060" y="2089359"/>
          <a:ext cx="5372140" cy="423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899079" y="1628480"/>
            <a:ext cx="2225289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유동인구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32060" y="797833"/>
            <a:ext cx="9920339" cy="3531623"/>
            <a:chOff x="1683031" y="78409"/>
            <a:chExt cx="9920339" cy="40623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602" y="78409"/>
              <a:ext cx="4559768" cy="4062303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683031" y="802943"/>
              <a:ext cx="3496361" cy="2836135"/>
              <a:chOff x="389839" y="134175"/>
              <a:chExt cx="3496361" cy="2836135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839" y="134175"/>
                <a:ext cx="3496361" cy="2836135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643935" y="957670"/>
                <a:ext cx="1637513" cy="1189143"/>
              </a:xfrm>
              <a:prstGeom prst="rect">
                <a:avLst/>
              </a:prstGeom>
              <a:noFill/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 flipV="1">
              <a:off x="4574640" y="84287"/>
              <a:ext cx="2367580" cy="1522459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634690" y="2815581"/>
              <a:ext cx="2307530" cy="1323155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24960" y="4728458"/>
            <a:ext cx="10818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주요 차량 정체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구간</a:t>
            </a:r>
            <a:endParaRPr lang="en-US" altLang="ko-KR" sz="4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6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</a:t>
            </a:r>
            <a:r>
              <a:rPr lang="ko-KR" altLang="en-US" sz="6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시내 중심부에 집중 </a:t>
            </a:r>
            <a:r>
              <a:rPr lang="en-US" altLang="ko-KR" sz="6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72514" y="77395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의창구</a:t>
            </a:r>
            <a:endParaRPr lang="ko-KR" altLang="en-US" sz="2000" b="1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44437" y="302889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성산구</a:t>
            </a:r>
            <a:endParaRPr lang="ko-KR" altLang="en-US" sz="20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2276" y="1427717"/>
            <a:ext cx="492443" cy="15267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마산회원구</a:t>
            </a:r>
            <a:endParaRPr lang="ko-KR" altLang="en-US" sz="2000" dirty="0">
              <a:solidFill>
                <a:schemeClr val="accent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5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밀집 정도 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0" y="2530306"/>
            <a:ext cx="4578385" cy="385443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618" y="1344351"/>
            <a:ext cx="5585746" cy="1015663"/>
            <a:chOff x="314325" y="5461741"/>
            <a:chExt cx="5585746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669791" y="5461741"/>
              <a:ext cx="523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촬영 반경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대수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  CCTV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밀집 정도</a:t>
              </a:r>
              <a:endPara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밀집 행정동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top 4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50154" y="5615292"/>
              <a:ext cx="267380" cy="282758"/>
            </a:xfrm>
            <a:prstGeom prst="ellipse">
              <a:avLst/>
            </a:prstGeom>
            <a:solidFill>
              <a:srgbClr val="ACC0AC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4325" y="6120643"/>
              <a:ext cx="323402" cy="313899"/>
            </a:xfrm>
            <a:prstGeom prst="rect">
              <a:avLst/>
            </a:prstGeom>
            <a:solidFill>
              <a:srgbClr val="9292DE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94331" y="3129017"/>
            <a:ext cx="6722713" cy="1819159"/>
            <a:chOff x="5327772" y="2530304"/>
            <a:chExt cx="6722713" cy="18191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772" y="2530304"/>
              <a:ext cx="2100410" cy="18191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7736427" y="2530304"/>
              <a:ext cx="43140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마산합포구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문화동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오동동 반월중앙동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노산동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6427" y="3858810"/>
              <a:ext cx="2765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마산회원구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석전동 합성</a:t>
              </a:r>
              <a:r>
                <a: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</a:t>
              </a:r>
              <a:endPara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09618" y="3276600"/>
            <a:ext cx="1732839" cy="1981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2242457" y="3823168"/>
            <a:ext cx="3151874" cy="696686"/>
          </a:xfrm>
          <a:prstGeom prst="curvedConnector3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밀집 정도 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0" y="2530306"/>
            <a:ext cx="4578385" cy="3854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34" y="4736247"/>
            <a:ext cx="1847352" cy="1623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34" y="2574477"/>
            <a:ext cx="1874174" cy="1623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/>
          <p:cNvGrpSpPr/>
          <p:nvPr/>
        </p:nvGrpSpPr>
        <p:grpSpPr>
          <a:xfrm>
            <a:off x="509618" y="1344351"/>
            <a:ext cx="5585746" cy="1015663"/>
            <a:chOff x="314325" y="5461741"/>
            <a:chExt cx="5585746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669791" y="5461741"/>
              <a:ext cx="523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촬영 반경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대수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=  CCTV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밀집 정도</a:t>
              </a:r>
              <a:endPara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CCTV </a:t>
              </a: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밀집 행정동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top 4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350154" y="5615292"/>
              <a:ext cx="267380" cy="282758"/>
            </a:xfrm>
            <a:prstGeom prst="ellipse">
              <a:avLst/>
            </a:prstGeom>
            <a:solidFill>
              <a:srgbClr val="ACC0AC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4325" y="6120643"/>
              <a:ext cx="323402" cy="313899"/>
            </a:xfrm>
            <a:prstGeom prst="rect">
              <a:avLst/>
            </a:prstGeom>
            <a:solidFill>
              <a:srgbClr val="9292DE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65529" y="2832087"/>
            <a:ext cx="4314058" cy="2915791"/>
            <a:chOff x="7899714" y="2233374"/>
            <a:chExt cx="4314058" cy="29157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7899714" y="2233374"/>
              <a:ext cx="43140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마산합포구 </a:t>
              </a:r>
              <a:r>
                <a:rPr lang="en-US" altLang="ko-KR" sz="20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문화동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오동동 반월중앙동 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노산동</a:t>
              </a:r>
              <a:endParaRPr lang="en-US" altLang="ko-KR" sz="1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99714" y="4749055"/>
              <a:ext cx="2765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마산회원구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석전동 합성</a:t>
              </a:r>
              <a:r>
                <a:rPr lang="en-US" altLang="ko-KR" sz="15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r>
                <a:rPr lang="ko-KR" altLang="en-US" sz="15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</a:t>
              </a:r>
              <a:endParaRPr lang="ko-KR" altLang="en-US" sz="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620957" y="3731762"/>
            <a:ext cx="842186" cy="61366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40429" y="5547824"/>
            <a:ext cx="842186" cy="61366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구부러진 연결선 24"/>
          <p:cNvCxnSpPr>
            <a:stCxn id="14" idx="3"/>
            <a:endCxn id="5" idx="1"/>
          </p:cNvCxnSpPr>
          <p:nvPr/>
        </p:nvCxnSpPr>
        <p:spPr>
          <a:xfrm flipV="1">
            <a:off x="4463143" y="3386085"/>
            <a:ext cx="1018691" cy="652511"/>
          </a:xfrm>
          <a:prstGeom prst="curvedConnector3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endCxn id="3" idx="1"/>
          </p:cNvCxnSpPr>
          <p:nvPr/>
        </p:nvCxnSpPr>
        <p:spPr>
          <a:xfrm flipV="1">
            <a:off x="4782615" y="5547824"/>
            <a:ext cx="699219" cy="345678"/>
          </a:xfrm>
          <a:prstGeom prst="curvedConnector3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8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4889" y="1446699"/>
            <a:ext cx="414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</a:t>
            </a: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확보율</a:t>
            </a:r>
            <a:endParaRPr lang="ko-KR" altLang="en-US" sz="3600" dirty="0">
              <a:solidFill>
                <a:srgbClr val="008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주차장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확보율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8" y="2037457"/>
            <a:ext cx="5072734" cy="43419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33778" y="1220104"/>
            <a:ext cx="5958221" cy="563789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4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확보율</a:t>
            </a:r>
            <a:endParaRPr lang="en-US" altLang="ko-KR" sz="4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등록대수</a:t>
            </a:r>
            <a:endParaRPr lang="ko-KR" altLang="en-US" sz="3000" dirty="0">
              <a:solidFill>
                <a:srgbClr val="EECB6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22" y="1858917"/>
            <a:ext cx="2373746" cy="23737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81547" y="3317408"/>
            <a:ext cx="26785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9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많음</a:t>
            </a:r>
            <a:endParaRPr lang="en-US" altLang="ko-KR" sz="3200" dirty="0" smtClean="0">
              <a:solidFill>
                <a:srgbClr val="00009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진해구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병암동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(406 %)</a:t>
            </a:r>
          </a:p>
        </p:txBody>
      </p:sp>
      <p:sp>
        <p:nvSpPr>
          <p:cNvPr id="5" name="자유형 4"/>
          <p:cNvSpPr/>
          <p:nvPr/>
        </p:nvSpPr>
        <p:spPr>
          <a:xfrm>
            <a:off x="3782191" y="4208415"/>
            <a:ext cx="862445" cy="388026"/>
          </a:xfrm>
          <a:custGeom>
            <a:avLst/>
            <a:gdLst>
              <a:gd name="connsiteX0" fmla="*/ 0 w 862445"/>
              <a:gd name="connsiteY0" fmla="*/ 384463 h 388026"/>
              <a:gd name="connsiteX1" fmla="*/ 405245 w 862445"/>
              <a:gd name="connsiteY1" fmla="*/ 332509 h 388026"/>
              <a:gd name="connsiteX2" fmla="*/ 862445 w 862445"/>
              <a:gd name="connsiteY2" fmla="*/ 0 h 3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445" h="388026">
                <a:moveTo>
                  <a:pt x="0" y="384463"/>
                </a:moveTo>
                <a:cubicBezTo>
                  <a:pt x="130752" y="390524"/>
                  <a:pt x="261504" y="396586"/>
                  <a:pt x="405245" y="332509"/>
                </a:cubicBezTo>
                <a:cubicBezTo>
                  <a:pt x="548986" y="268432"/>
                  <a:pt x="705715" y="134216"/>
                  <a:pt x="862445" y="0"/>
                </a:cubicBezTo>
              </a:path>
            </a:pathLst>
          </a:custGeom>
          <a:noFill/>
          <a:ln w="92075">
            <a:solidFill>
              <a:srgbClr val="000099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6363" y="3039690"/>
            <a:ext cx="212269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적음</a:t>
            </a:r>
            <a:r>
              <a:rPr lang="ko-KR" altLang="en-US" sz="3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마산회원구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 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1%)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02973" y="4208415"/>
            <a:ext cx="342442" cy="3116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 11"/>
          <p:cNvSpPr/>
          <p:nvPr/>
        </p:nvSpPr>
        <p:spPr>
          <a:xfrm>
            <a:off x="2329562" y="3545522"/>
            <a:ext cx="789709" cy="687141"/>
          </a:xfrm>
          <a:custGeom>
            <a:avLst/>
            <a:gdLst>
              <a:gd name="connsiteX0" fmla="*/ 789709 w 789709"/>
              <a:gd name="connsiteY0" fmla="*/ 687141 h 687141"/>
              <a:gd name="connsiteX1" fmla="*/ 613063 w 789709"/>
              <a:gd name="connsiteY1" fmla="*/ 219550 h 687141"/>
              <a:gd name="connsiteX2" fmla="*/ 270163 w 789709"/>
              <a:gd name="connsiteY2" fmla="*/ 32514 h 687141"/>
              <a:gd name="connsiteX3" fmla="*/ 0 w 789709"/>
              <a:gd name="connsiteY3" fmla="*/ 1341 h 68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687141">
                <a:moveTo>
                  <a:pt x="789709" y="687141"/>
                </a:moveTo>
                <a:cubicBezTo>
                  <a:pt x="744681" y="507897"/>
                  <a:pt x="699654" y="328654"/>
                  <a:pt x="613063" y="219550"/>
                </a:cubicBezTo>
                <a:cubicBezTo>
                  <a:pt x="526472" y="110445"/>
                  <a:pt x="372340" y="68882"/>
                  <a:pt x="270163" y="32514"/>
                </a:cubicBezTo>
                <a:cubicBezTo>
                  <a:pt x="167986" y="-3854"/>
                  <a:pt x="83993" y="-1257"/>
                  <a:pt x="0" y="1341"/>
                </a:cubicBezTo>
              </a:path>
            </a:pathLst>
          </a:custGeom>
          <a:noFill/>
          <a:ln w="8890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233778" y="1220104"/>
            <a:ext cx="5958221" cy="563789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여유면수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등록대수</a:t>
            </a:r>
            <a:endParaRPr lang="ko-KR" altLang="en-US" sz="3000" dirty="0">
              <a:solidFill>
                <a:srgbClr val="EECB6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17" y="1756914"/>
            <a:ext cx="2244334" cy="2244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7" y="2037457"/>
            <a:ext cx="5072400" cy="4271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5950" y="1475591"/>
            <a:ext cx="320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</a:t>
            </a:r>
            <a:endParaRPr lang="ko-KR" altLang="en-US" sz="3600" dirty="0">
              <a:solidFill>
                <a:srgbClr val="008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423463" y="4039052"/>
            <a:ext cx="461319" cy="436606"/>
          </a:xfrm>
          <a:prstGeom prst="ellipse">
            <a:avLst/>
          </a:prstGeom>
          <a:noFill/>
          <a:ln w="3175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80508" y="3335094"/>
            <a:ext cx="24534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9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많음</a:t>
            </a:r>
            <a:endParaRPr lang="en-US" altLang="ko-KR" sz="3200" dirty="0" smtClean="0">
              <a:solidFill>
                <a:srgbClr val="00009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의창구 팔룡동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(40535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면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02973" y="4208415"/>
            <a:ext cx="342442" cy="3116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 14"/>
          <p:cNvSpPr/>
          <p:nvPr/>
        </p:nvSpPr>
        <p:spPr>
          <a:xfrm>
            <a:off x="2329562" y="3545522"/>
            <a:ext cx="789709" cy="687141"/>
          </a:xfrm>
          <a:custGeom>
            <a:avLst/>
            <a:gdLst>
              <a:gd name="connsiteX0" fmla="*/ 789709 w 789709"/>
              <a:gd name="connsiteY0" fmla="*/ 687141 h 687141"/>
              <a:gd name="connsiteX1" fmla="*/ 613063 w 789709"/>
              <a:gd name="connsiteY1" fmla="*/ 219550 h 687141"/>
              <a:gd name="connsiteX2" fmla="*/ 270163 w 789709"/>
              <a:gd name="connsiteY2" fmla="*/ 32514 h 687141"/>
              <a:gd name="connsiteX3" fmla="*/ 0 w 789709"/>
              <a:gd name="connsiteY3" fmla="*/ 1341 h 68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687141">
                <a:moveTo>
                  <a:pt x="789709" y="687141"/>
                </a:moveTo>
                <a:cubicBezTo>
                  <a:pt x="744681" y="507897"/>
                  <a:pt x="699654" y="328654"/>
                  <a:pt x="613063" y="219550"/>
                </a:cubicBezTo>
                <a:cubicBezTo>
                  <a:pt x="526472" y="110445"/>
                  <a:pt x="372340" y="68882"/>
                  <a:pt x="270163" y="32514"/>
                </a:cubicBezTo>
                <a:cubicBezTo>
                  <a:pt x="167986" y="-3854"/>
                  <a:pt x="83993" y="-1257"/>
                  <a:pt x="0" y="1341"/>
                </a:cubicBezTo>
              </a:path>
            </a:pathLst>
          </a:custGeom>
          <a:noFill/>
          <a:ln w="8890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6366" y="3039690"/>
            <a:ext cx="212269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적음</a:t>
            </a:r>
            <a:endParaRPr lang="en-US" altLang="ko-KR" sz="3200" dirty="0" smtClean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마산회원구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 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면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830595" y="3705826"/>
            <a:ext cx="815546" cy="380142"/>
          </a:xfrm>
          <a:custGeom>
            <a:avLst/>
            <a:gdLst>
              <a:gd name="connsiteX0" fmla="*/ 0 w 815546"/>
              <a:gd name="connsiteY0" fmla="*/ 380142 h 380142"/>
              <a:gd name="connsiteX1" fmla="*/ 131805 w 815546"/>
              <a:gd name="connsiteY1" fmla="*/ 42390 h 380142"/>
              <a:gd name="connsiteX2" fmla="*/ 362464 w 815546"/>
              <a:gd name="connsiteY2" fmla="*/ 9439 h 380142"/>
              <a:gd name="connsiteX3" fmla="*/ 815546 w 815546"/>
              <a:gd name="connsiteY3" fmla="*/ 83579 h 38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546" h="380142">
                <a:moveTo>
                  <a:pt x="0" y="380142"/>
                </a:moveTo>
                <a:cubicBezTo>
                  <a:pt x="35697" y="242158"/>
                  <a:pt x="71394" y="104174"/>
                  <a:pt x="131805" y="42390"/>
                </a:cubicBezTo>
                <a:cubicBezTo>
                  <a:pt x="192216" y="-19394"/>
                  <a:pt x="248507" y="2574"/>
                  <a:pt x="362464" y="9439"/>
                </a:cubicBezTo>
                <a:cubicBezTo>
                  <a:pt x="476421" y="16304"/>
                  <a:pt x="645983" y="49941"/>
                  <a:pt x="815546" y="83579"/>
                </a:cubicBezTo>
              </a:path>
            </a:pathLst>
          </a:custGeom>
          <a:noFill/>
          <a:ln w="88900">
            <a:solidFill>
              <a:srgbClr val="3333C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233778" y="1220104"/>
            <a:ext cx="5958221" cy="563789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여유면수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주차면수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등록대수</a:t>
            </a:r>
            <a:endParaRPr lang="ko-KR" altLang="en-US" sz="4000" dirty="0">
              <a:solidFill>
                <a:srgbClr val="EECB6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17" y="1756914"/>
            <a:ext cx="2244334" cy="22443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차량 등록 대수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5" y="2037457"/>
            <a:ext cx="5072400" cy="42818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89937" y="1506492"/>
            <a:ext cx="3852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차량 등록대수</a:t>
            </a:r>
            <a:endParaRPr lang="ko-KR" altLang="en-US" sz="3600" dirty="0">
              <a:solidFill>
                <a:srgbClr val="008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158314" y="3855308"/>
            <a:ext cx="387178" cy="288324"/>
          </a:xfrm>
          <a:custGeom>
            <a:avLst/>
            <a:gdLst>
              <a:gd name="connsiteX0" fmla="*/ 387178 w 387178"/>
              <a:gd name="connsiteY0" fmla="*/ 288324 h 288324"/>
              <a:gd name="connsiteX1" fmla="*/ 280086 w 387178"/>
              <a:gd name="connsiteY1" fmla="*/ 82378 h 288324"/>
              <a:gd name="connsiteX2" fmla="*/ 0 w 387178"/>
              <a:gd name="connsiteY2" fmla="*/ 0 h 28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178" h="288324">
                <a:moveTo>
                  <a:pt x="387178" y="288324"/>
                </a:moveTo>
                <a:cubicBezTo>
                  <a:pt x="365897" y="209378"/>
                  <a:pt x="344616" y="130432"/>
                  <a:pt x="280086" y="82378"/>
                </a:cubicBezTo>
                <a:cubicBezTo>
                  <a:pt x="215556" y="34324"/>
                  <a:pt x="107778" y="17162"/>
                  <a:pt x="0" y="0"/>
                </a:cubicBezTo>
              </a:path>
            </a:pathLst>
          </a:custGeom>
          <a:noFill/>
          <a:ln w="63500">
            <a:solidFill>
              <a:srgbClr val="3333CC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895882" y="4842728"/>
            <a:ext cx="342442" cy="31163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3238324" y="4654356"/>
            <a:ext cx="1474573" cy="562822"/>
          </a:xfrm>
          <a:custGeom>
            <a:avLst/>
            <a:gdLst>
              <a:gd name="connsiteX0" fmla="*/ 0 w 1474573"/>
              <a:gd name="connsiteY0" fmla="*/ 387179 h 562822"/>
              <a:gd name="connsiteX1" fmla="*/ 774357 w 1474573"/>
              <a:gd name="connsiteY1" fmla="*/ 543698 h 562822"/>
              <a:gd name="connsiteX2" fmla="*/ 1474573 w 1474573"/>
              <a:gd name="connsiteY2" fmla="*/ 0 h 56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573" h="562822">
                <a:moveTo>
                  <a:pt x="0" y="387179"/>
                </a:moveTo>
                <a:cubicBezTo>
                  <a:pt x="264297" y="497703"/>
                  <a:pt x="528595" y="608228"/>
                  <a:pt x="774357" y="543698"/>
                </a:cubicBezTo>
                <a:cubicBezTo>
                  <a:pt x="1020119" y="479168"/>
                  <a:pt x="1247346" y="239584"/>
                  <a:pt x="1474573" y="0"/>
                </a:cubicBezTo>
              </a:path>
            </a:pathLst>
          </a:custGeom>
          <a:noFill/>
          <a:ln w="88900"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93706" y="3703955"/>
            <a:ext cx="192232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적음</a:t>
            </a:r>
            <a:endParaRPr lang="en-US" altLang="ko-KR" sz="3200" dirty="0" smtClean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마산합포구 가포동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(494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2983673"/>
            <a:ext cx="26785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3333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많음</a:t>
            </a:r>
            <a:endParaRPr lang="en-US" altLang="ko-KR" sz="3200" dirty="0" smtClean="0">
              <a:solidFill>
                <a:srgbClr val="3333CC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마산회원구 내서읍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(33254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16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10">
            <a:extLst>
              <a:ext uri="{FF2B5EF4-FFF2-40B4-BE49-F238E27FC236}">
                <a16:creationId xmlns:a16="http://schemas.microsoft.com/office/drawing/2014/main" id="{3F08DDA3-D628-4B93-913E-3A7CF7F143FA}"/>
              </a:ext>
            </a:extLst>
          </p:cNvPr>
          <p:cNvSpPr/>
          <p:nvPr/>
        </p:nvSpPr>
        <p:spPr>
          <a:xfrm>
            <a:off x="1455816" y="748474"/>
            <a:ext cx="1806036" cy="4994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34C57-C4AE-417D-9D47-70BBD1DAEFB4}"/>
              </a:ext>
            </a:extLst>
          </p:cNvPr>
          <p:cNvSpPr txBox="1"/>
          <p:nvPr/>
        </p:nvSpPr>
        <p:spPr>
          <a:xfrm flipH="1">
            <a:off x="1659655" y="791385"/>
            <a:ext cx="1398358" cy="41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소개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3340814" y="2267475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김한슬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창원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01" y="1824318"/>
            <a:ext cx="1782156" cy="15326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7852" y="2198666"/>
            <a:ext cx="566854" cy="5668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01" y="4004810"/>
            <a:ext cx="1782156" cy="15326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22" y="4004810"/>
            <a:ext cx="1574993" cy="15326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3340814" y="4248542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서상훈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경상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15364" y="2686929"/>
            <a:ext cx="3124061" cy="1484142"/>
            <a:chOff x="8045222" y="1884316"/>
            <a:chExt cx="3124061" cy="148414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222" y="1884316"/>
              <a:ext cx="1574993" cy="14841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B35F2B-F422-4E72-BAFF-9E64BD2CCCA3}"/>
                </a:ext>
              </a:extLst>
            </p:cNvPr>
            <p:cNvSpPr txBox="1"/>
            <p:nvPr/>
          </p:nvSpPr>
          <p:spPr>
            <a:xfrm>
              <a:off x="9274672" y="2315682"/>
              <a:ext cx="1894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 algn="ctr"/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신혜</a:t>
              </a:r>
              <a:r>
                <a:rPr lang="ko-KR" altLang="en-US" sz="18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원</a:t>
              </a:r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(23)</a:t>
              </a:r>
            </a:p>
            <a:p>
              <a:pPr algn="ctr"/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대구 대학교 </a:t>
              </a:r>
              <a:endPara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9502402" y="4254773"/>
            <a:ext cx="189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안예림 </a:t>
            </a:r>
            <a:r>
              <a:rPr lang="en-US" altLang="ko-KR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(23)</a:t>
            </a:r>
          </a:p>
          <a:p>
            <a:pPr algn="ctr"/>
            <a:r>
              <a:rPr lang="ko-KR" altLang="en-US" sz="1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창원 대학교 </a:t>
            </a:r>
            <a:endParaRPr lang="ko-KR" altLang="en-US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039681" y="1893813"/>
            <a:ext cx="3543866" cy="1532647"/>
            <a:chOff x="5216369" y="3352596"/>
            <a:chExt cx="3543866" cy="153264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369" y="3352596"/>
              <a:ext cx="1782156" cy="153264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B35F2B-F422-4E72-BAFF-9E64BD2CCCA3}"/>
                </a:ext>
              </a:extLst>
            </p:cNvPr>
            <p:cNvSpPr txBox="1"/>
            <p:nvPr/>
          </p:nvSpPr>
          <p:spPr>
            <a:xfrm>
              <a:off x="6865624" y="3795753"/>
              <a:ext cx="1894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 algn="ctr"/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김규동 </a:t>
              </a:r>
              <a:r>
                <a:rPr lang="en-US" altLang="ko-KR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(25)</a:t>
              </a:r>
            </a:p>
            <a:p>
              <a:pPr algn="ctr"/>
              <a:r>
                <a:rPr lang="ko-KR" altLang="en-US" sz="1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경상 대학교 </a:t>
              </a:r>
              <a:endPara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 flipV="1">
            <a:off x="0" y="0"/>
            <a:ext cx="12192000" cy="10160"/>
          </a:xfrm>
          <a:prstGeom prst="line">
            <a:avLst/>
          </a:prstGeom>
          <a:ln w="330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0" y="6842761"/>
            <a:ext cx="12192000" cy="10160"/>
          </a:xfrm>
          <a:prstGeom prst="line">
            <a:avLst/>
          </a:prstGeom>
          <a:ln w="330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560499" y="2056922"/>
            <a:ext cx="1454865" cy="96059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559342" y="4110226"/>
            <a:ext cx="1454865" cy="96059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464688" y="2954602"/>
            <a:ext cx="1454865" cy="96059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9908808" y="2179836"/>
            <a:ext cx="1454865" cy="96059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722274" y="4110226"/>
            <a:ext cx="1454865" cy="96059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0" y="1787253"/>
            <a:ext cx="11607206" cy="47029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48102" y="1381094"/>
            <a:ext cx="3076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solidFill>
                  <a:srgbClr val="3333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5000" dirty="0" smtClean="0">
                <a:solidFill>
                  <a:srgbClr val="3333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</a:t>
            </a:r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웅남동</a:t>
            </a:r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24088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17972" y="2407275"/>
            <a:ext cx="34740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58</a:t>
            </a:r>
            <a:r>
              <a:rPr lang="ko-KR" altLang="en-US" sz="5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 </a:t>
            </a:r>
            <a:r>
              <a:rPr lang="ko-KR" altLang="en-US" sz="5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오동동</a:t>
            </a:r>
            <a:endParaRPr lang="en-US" altLang="ko-KR" sz="5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-20778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면</a:t>
            </a:r>
            <a:endParaRPr lang="en-US" altLang="ko-KR" sz="4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327210"/>
            <a:ext cx="7027710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</a:t>
            </a:r>
            <a:r>
              <a:rPr lang="en-US" altLang="ko-KR" sz="3000" dirty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58</a:t>
            </a:r>
            <a:r>
              <a:rPr lang="ko-KR" altLang="en-US" sz="3000" dirty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구별 주차 </a:t>
            </a:r>
            <a:r>
              <a:rPr lang="ko-KR" altLang="en-US" sz="3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여유면수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3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513461" y="635451"/>
            <a:ext cx="1537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 해석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6487886" y="1680543"/>
            <a:ext cx="5468426" cy="1477328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요인별로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상위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구역을 선정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하고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동일 점수를 매겨 순위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합산한 결과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6928011" y="3787924"/>
            <a:ext cx="466363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성산구</a:t>
            </a: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상남동</a:t>
            </a:r>
            <a:endParaRPr lang="en-US" altLang="ko-KR" sz="3600" dirty="0" smtClean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마산합포구 오동동</a:t>
            </a:r>
            <a:endParaRPr lang="en-US" altLang="ko-KR" sz="3600" dirty="0" smtClean="0">
              <a:solidFill>
                <a:srgbClr val="008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다발지역 선별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 rot="5400000">
            <a:off x="9025783" y="3347052"/>
            <a:ext cx="468086" cy="413657"/>
          </a:xfrm>
          <a:prstGeom prst="rightArrow">
            <a:avLst/>
          </a:prstGeom>
          <a:solidFill>
            <a:srgbClr val="008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9" y="1291326"/>
            <a:ext cx="5829805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7143" y="1220104"/>
            <a:ext cx="5958221" cy="56378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공간 데이터를 통해</a:t>
            </a:r>
            <a:endParaRPr lang="en-US" altLang="ko-KR" sz="3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다발지역을 선별 하여 </a:t>
            </a:r>
            <a:endParaRPr lang="en-US" altLang="ko-KR" sz="3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 주차공간에 대한 실태를 통계적으로 파악 및 정책 제안 가능하다</a:t>
            </a:r>
            <a:r>
              <a:rPr lang="en-US" altLang="ko-KR" sz="3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3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513460" y="635451"/>
            <a:ext cx="1831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시사점 및 한계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33778" y="1220104"/>
            <a:ext cx="5958221" cy="563789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정보에 대한</a:t>
            </a:r>
            <a:endParaRPr lang="en-US" altLang="ko-KR" sz="3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공공데이터 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포털의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업데이트가 늦고</a:t>
            </a:r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</a:t>
            </a:r>
            <a:r>
              <a:rPr lang="ko-KR" altLang="en-US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면수 등 직접적인 요인의 정확성에 문제가 제기 될 수 있다</a:t>
            </a:r>
            <a:r>
              <a:rPr lang="en-US" altLang="ko-KR" sz="3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89" y="1345282"/>
            <a:ext cx="2209299" cy="2209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98" y="1345282"/>
            <a:ext cx="2034338" cy="20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663974" y="2148301"/>
            <a:ext cx="1580400" cy="1579063"/>
            <a:chOff x="8465959" y="783368"/>
            <a:chExt cx="1726212" cy="173357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723" y="998165"/>
              <a:ext cx="1297608" cy="1297609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타원 31"/>
            <p:cNvSpPr/>
            <p:nvPr/>
          </p:nvSpPr>
          <p:spPr>
            <a:xfrm>
              <a:off x="8465959" y="783368"/>
              <a:ext cx="1726212" cy="1733574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0062" y="1576554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기대 효과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9251" y="2233844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상습적 불법 주정차 인지</a:t>
            </a:r>
            <a:endParaRPr lang="ko-KR" altLang="en-US" sz="2200" dirty="0"/>
          </a:p>
        </p:txBody>
      </p:sp>
      <p:sp>
        <p:nvSpPr>
          <p:cNvPr id="15" name="직사각형 14"/>
          <p:cNvSpPr/>
          <p:nvPr/>
        </p:nvSpPr>
        <p:spPr>
          <a:xfrm>
            <a:off x="2498220" y="2633954"/>
            <a:ext cx="3297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효율적인 주차장 </a:t>
            </a: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대상지역 선정을</a:t>
            </a:r>
            <a:endParaRPr lang="en-US" altLang="ko-KR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통한</a:t>
            </a:r>
            <a:r>
              <a: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예산 </a:t>
            </a:r>
            <a:r>
              <a:rPr lang="ko-KR" altLang="en-US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감축</a:t>
            </a:r>
            <a:endParaRPr lang="en-US" altLang="ko-KR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63974" y="4337952"/>
            <a:ext cx="1580400" cy="1580400"/>
            <a:chOff x="9950195" y="3283977"/>
            <a:chExt cx="1726212" cy="173357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707" y="3630363"/>
              <a:ext cx="1145186" cy="1092994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타원 44"/>
            <p:cNvSpPr/>
            <p:nvPr/>
          </p:nvSpPr>
          <p:spPr>
            <a:xfrm>
              <a:off x="9950195" y="3283977"/>
              <a:ext cx="1726212" cy="1733574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574526" y="4898026"/>
            <a:ext cx="24982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 </a:t>
            </a:r>
            <a:r>
              <a:rPr lang="ko-KR" altLang="en-US" b="1" dirty="0">
                <a:solidFill>
                  <a:srgbClr val="1322B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근거 제공</a:t>
            </a:r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6819081" y="2192176"/>
            <a:ext cx="1580400" cy="1580400"/>
            <a:chOff x="7977120" y="5124426"/>
            <a:chExt cx="1726212" cy="1733574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680" y="5318789"/>
              <a:ext cx="1316763" cy="1316763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타원 50"/>
            <p:cNvSpPr/>
            <p:nvPr/>
          </p:nvSpPr>
          <p:spPr>
            <a:xfrm>
              <a:off x="7977120" y="5124426"/>
              <a:ext cx="1726212" cy="1733574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760390" y="1314408"/>
            <a:ext cx="1838965" cy="625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 효과 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41619" y="2679546"/>
            <a:ext cx="284239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긴급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차량 진입 용이 및 </a:t>
            </a:r>
            <a:endParaRPr lang="en-US" altLang="ko-KR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신속한 </a:t>
            </a:r>
            <a:r>
              <a:rPr lang="ko-KR" altLang="en-US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조기 대응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760390" y="4203639"/>
            <a:ext cx="1580400" cy="1580400"/>
            <a:chOff x="5482461" y="4987980"/>
            <a:chExt cx="1580400" cy="1580400"/>
          </a:xfrm>
        </p:grpSpPr>
        <p:sp>
          <p:nvSpPr>
            <p:cNvPr id="52" name="타원 51"/>
            <p:cNvSpPr/>
            <p:nvPr/>
          </p:nvSpPr>
          <p:spPr>
            <a:xfrm>
              <a:off x="5482461" y="4987980"/>
              <a:ext cx="1580400" cy="158040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741" y="5240705"/>
              <a:ext cx="1099839" cy="1074950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8682880" y="4829852"/>
            <a:ext cx="4246880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시민들의 </a:t>
            </a:r>
            <a:r>
              <a:rPr lang="ko-KR" altLang="en-US" b="1" dirty="0">
                <a:solidFill>
                  <a:srgbClr val="1322B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불편 해소 </a:t>
            </a:r>
            <a:endParaRPr lang="en-US" altLang="ko-KR" b="1" dirty="0" smtClean="0">
              <a:solidFill>
                <a:srgbClr val="1322B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1322B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시민의식</a:t>
            </a: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83100" y="2284219"/>
            <a:ext cx="2191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긴급 상황 발생 시</a:t>
            </a:r>
            <a:endParaRPr lang="ko-KR" altLang="en-US" sz="2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23764" y="4538911"/>
            <a:ext cx="30315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주차장 설치 계획 추진 시</a:t>
            </a:r>
            <a:endParaRPr lang="ko-KR" altLang="en-US" sz="2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614511" y="4456364"/>
            <a:ext cx="2961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열린 주차장 효율적 분배</a:t>
            </a:r>
            <a:endParaRPr lang="ko-KR" altLang="en-US" sz="2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1174060"/>
            <a:ext cx="485918" cy="107999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2242892"/>
            <a:ext cx="485918" cy="939648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3162387"/>
            <a:ext cx="485918" cy="93964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4080806"/>
            <a:ext cx="485918" cy="93964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5000301"/>
            <a:ext cx="485918" cy="93964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94" y="5918720"/>
            <a:ext cx="485918" cy="9396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2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828700" y="650839"/>
            <a:ext cx="183142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추진계획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217713" y="1495929"/>
            <a:ext cx="11832773" cy="7182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 </a:t>
            </a:r>
            <a:r>
              <a:rPr lang="ko-KR" altLang="en-US" sz="3000" dirty="0" smtClean="0">
                <a:solidFill>
                  <a:srgbClr val="008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잠재적 불법 주정차 다발 지역을 예측</a:t>
            </a:r>
            <a:r>
              <a:rPr lang="ko-KR" altLang="en-US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 수 있는 모델을 계획에 의해 생성 </a:t>
            </a:r>
            <a:r>
              <a:rPr lang="en-US" altLang="ko-KR" sz="3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endParaRPr lang="en-US" altLang="ko-KR" sz="3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6" y="2677585"/>
            <a:ext cx="1338030" cy="13380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8" y="4427510"/>
            <a:ext cx="1351286" cy="13512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57266" y="3089480"/>
            <a:ext cx="404309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활용한 데이터 및 분석을 기반으로 모델링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4320" y="4661461"/>
            <a:ext cx="3145413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기상 데이터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각종 행사 정보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요인을 변수로 추가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29615" y="4846325"/>
            <a:ext cx="15600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 모델 생성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1" y="4427510"/>
            <a:ext cx="1345463" cy="13454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76" y="2681814"/>
            <a:ext cx="1333801" cy="13338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651920" y="2901703"/>
            <a:ext cx="2515432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변수마다</a:t>
            </a:r>
            <a:endParaRPr lang="en-US" altLang="ko-KR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적정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가중치 산정 및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4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84474"/>
              </p:ext>
            </p:extLst>
          </p:nvPr>
        </p:nvGraphicFramePr>
        <p:xfrm>
          <a:off x="262023" y="1435670"/>
          <a:ext cx="11701318" cy="4729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7135">
                  <a:extLst>
                    <a:ext uri="{9D8B030D-6E8A-4147-A177-3AD203B41FA5}">
                      <a16:colId xmlns:a16="http://schemas.microsoft.com/office/drawing/2014/main" val="2502332153"/>
                    </a:ext>
                  </a:extLst>
                </a:gridCol>
                <a:gridCol w="4072187">
                  <a:extLst>
                    <a:ext uri="{9D8B030D-6E8A-4147-A177-3AD203B41FA5}">
                      <a16:colId xmlns:a16="http://schemas.microsoft.com/office/drawing/2014/main" val="4076905613"/>
                    </a:ext>
                  </a:extLst>
                </a:gridCol>
                <a:gridCol w="2037882">
                  <a:extLst>
                    <a:ext uri="{9D8B030D-6E8A-4147-A177-3AD203B41FA5}">
                      <a16:colId xmlns:a16="http://schemas.microsoft.com/office/drawing/2014/main" val="1881648899"/>
                    </a:ext>
                  </a:extLst>
                </a:gridCol>
                <a:gridCol w="2624114">
                  <a:extLst>
                    <a:ext uri="{9D8B030D-6E8A-4147-A177-3AD203B41FA5}">
                      <a16:colId xmlns:a16="http://schemas.microsoft.com/office/drawing/2014/main" val="254094865"/>
                    </a:ext>
                  </a:extLst>
                </a:gridCol>
              </a:tblGrid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출처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기준년도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비고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369459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 시민의 주 이동수단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 경남사회조사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58131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경남지역 주차시설 필요성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 경남사회조사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5305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구별 자동차 등록 대수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공공데이터 포털 자료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18124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최근 </a:t>
                      </a:r>
                      <a:r>
                        <a:rPr lang="en-US" altLang="ko-KR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년 </a:t>
                      </a:r>
                      <a:r>
                        <a:rPr lang="en-US" altLang="ko-KR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TOP 10 </a:t>
                      </a:r>
                      <a:r>
                        <a:rPr lang="ko-KR" altLang="en-US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키워드</a:t>
                      </a:r>
                      <a:r>
                        <a:rPr lang="en-US" altLang="ko-KR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  <a:r>
                        <a:rPr lang="en-US" altLang="ko-KR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네이버 카페 </a:t>
                      </a:r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"</a:t>
                      </a:r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 줌마렐라</a:t>
                      </a:r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", </a:t>
                      </a:r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 시민의 소리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2014~2019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크롤링한 자료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47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구별 불법 주정차 위반 건수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2015~2018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공공데이터 포털 요청 자료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4929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민원 다발지역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창원시청 시민의 소리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2015~2019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크롤링한 자료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6806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317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목록 및 출처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3177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툴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참고 문헌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71924"/>
              </p:ext>
            </p:extLst>
          </p:nvPr>
        </p:nvGraphicFramePr>
        <p:xfrm>
          <a:off x="250996" y="1500051"/>
          <a:ext cx="5748022" cy="5067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511">
                  <a:extLst>
                    <a:ext uri="{9D8B030D-6E8A-4147-A177-3AD203B41FA5}">
                      <a16:colId xmlns:a16="http://schemas.microsoft.com/office/drawing/2014/main" val="2376804184"/>
                    </a:ext>
                  </a:extLst>
                </a:gridCol>
                <a:gridCol w="1529587">
                  <a:extLst>
                    <a:ext uri="{9D8B030D-6E8A-4147-A177-3AD203B41FA5}">
                      <a16:colId xmlns:a16="http://schemas.microsoft.com/office/drawing/2014/main" val="624880193"/>
                    </a:ext>
                  </a:extLst>
                </a:gridCol>
                <a:gridCol w="2471924">
                  <a:extLst>
                    <a:ext uri="{9D8B030D-6E8A-4147-A177-3AD203B41FA5}">
                      <a16:colId xmlns:a16="http://schemas.microsoft.com/office/drawing/2014/main" val="3219042938"/>
                    </a:ext>
                  </a:extLst>
                </a:gridCol>
              </a:tblGrid>
              <a:tr h="376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 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221616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Jupyter</a:t>
                      </a:r>
                      <a:r>
                        <a:rPr lang="en-US" altLang="ko-KR" sz="1400" baseline="0" dirty="0" smtClean="0"/>
                        <a:t> Notebook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크롤링</a:t>
                      </a:r>
                      <a:endParaRPr lang="en-US" altLang="ko-KR" sz="1400" baseline="0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데이터 전처리 및 정제</a:t>
                      </a:r>
                      <a:endParaRPr lang="en-US" altLang="ko-KR" sz="1400" baseline="0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/>
                        <a:t>- Folium </a:t>
                      </a:r>
                      <a:r>
                        <a:rPr lang="ko-KR" altLang="en-US" sz="1400" dirty="0" smtClean="0"/>
                        <a:t>이용한 시각화</a:t>
                      </a:r>
                      <a:endParaRPr lang="en-US" altLang="ko-KR" sz="14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765908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Python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910921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Pycharm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473278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 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시계열 데이터 정제</a:t>
                      </a:r>
                      <a:endParaRPr lang="en-US" altLang="ko-KR" sz="1400" dirty="0" smtClean="0"/>
                    </a:p>
                    <a:p>
                      <a:pPr algn="l"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텍스트 마이닝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45728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QGIS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맵핑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39224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Power BI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그래프 시각화 활용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478320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Excel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데이터 전처리</a:t>
                      </a:r>
                      <a:endParaRPr lang="en-US" altLang="ko-KR" sz="1400" baseline="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aseline="0" dirty="0" smtClean="0"/>
                        <a:t>- 3D </a:t>
                      </a:r>
                      <a:r>
                        <a:rPr lang="ko-KR" altLang="en-US" sz="1400" baseline="0" dirty="0" smtClean="0"/>
                        <a:t>시각화</a:t>
                      </a:r>
                      <a:endParaRPr lang="en-US" altLang="ko-KR" sz="1400" baseline="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77086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4" y="1928680"/>
            <a:ext cx="442865" cy="5129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3" y="3975815"/>
            <a:ext cx="636523" cy="492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3" y="3277952"/>
            <a:ext cx="551201" cy="5512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3" y="2723494"/>
            <a:ext cx="1581972" cy="452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6" y="5375705"/>
            <a:ext cx="1488638" cy="3948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4" y="5904343"/>
            <a:ext cx="643174" cy="6431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7" y="4636400"/>
            <a:ext cx="522873" cy="576342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6373"/>
              </p:ext>
            </p:extLst>
          </p:nvPr>
        </p:nvGraphicFramePr>
        <p:xfrm>
          <a:off x="6262255" y="1500050"/>
          <a:ext cx="5695433" cy="5047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5433">
                  <a:extLst>
                    <a:ext uri="{9D8B030D-6E8A-4147-A177-3AD203B41FA5}">
                      <a16:colId xmlns:a16="http://schemas.microsoft.com/office/drawing/2014/main" val="2376804184"/>
                    </a:ext>
                  </a:extLst>
                </a:gridCol>
              </a:tblGrid>
              <a:tr h="5093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참고문헌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221616"/>
                  </a:ext>
                </a:extLst>
              </a:tr>
              <a:tr h="9076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데이터 기반 주차 난 완화 방안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2018, </a:t>
                      </a:r>
                      <a:r>
                        <a:rPr lang="ko-KR" altLang="en-US" sz="1400" baseline="0" dirty="0" smtClean="0"/>
                        <a:t>김해시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765908"/>
                  </a:ext>
                </a:extLst>
              </a:tr>
              <a:tr h="9076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2.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구리 남양주 </a:t>
                      </a:r>
                      <a:r>
                        <a:rPr lang="ko-KR" altLang="en-US" sz="1400" baseline="0" dirty="0" smtClean="0"/>
                        <a:t>뉴스기사 참고</a:t>
                      </a:r>
                      <a:endParaRPr lang="en-US" altLang="ko-KR" sz="1400" baseline="0" dirty="0" smtClean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http://www.gnnews.org/news/articleView.html?idxno=3900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54753"/>
                  </a:ext>
                </a:extLst>
              </a:tr>
              <a:tr h="9076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3. 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불법주차문제의 해법</a:t>
                      </a:r>
                      <a:r>
                        <a:rPr lang="en-US" altLang="ko-KR" sz="1400" baseline="0" dirty="0" smtClean="0"/>
                        <a:t>, 2013, </a:t>
                      </a:r>
                      <a:r>
                        <a:rPr lang="ko-KR" altLang="en-US" sz="1400" baseline="0" dirty="0" smtClean="0"/>
                        <a:t>경기 개발 연구원</a:t>
                      </a:r>
                      <a:endParaRPr lang="ko-KR" altLang="en-US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916873"/>
                  </a:ext>
                </a:extLst>
              </a:tr>
              <a:tr h="9076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4. </a:t>
                      </a:r>
                      <a:r>
                        <a:rPr lang="ko-KR" altLang="en-US" sz="1400" dirty="0" smtClean="0"/>
                        <a:t>빅데이터를 활용한 주차문제 해소방안 모색</a:t>
                      </a:r>
                      <a:r>
                        <a:rPr lang="en-US" altLang="ko-KR" sz="1400" dirty="0" smtClean="0"/>
                        <a:t>, 2018, </a:t>
                      </a:r>
                    </a:p>
                    <a:p>
                      <a:pPr algn="l" latinLnBrk="1"/>
                      <a:r>
                        <a:rPr lang="ko-KR" altLang="en-US" sz="1400" dirty="0" smtClean="0"/>
                        <a:t>서울시 빅데이터 캠퍼스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145728"/>
                  </a:ext>
                </a:extLst>
              </a:tr>
              <a:tr h="9076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5.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불법 주정차 </a:t>
                      </a:r>
                      <a:r>
                        <a:rPr lang="en-US" altLang="ko-KR" sz="1400" baseline="0" dirty="0" smtClean="0"/>
                        <a:t>Big-Data </a:t>
                      </a:r>
                      <a:r>
                        <a:rPr lang="ko-KR" altLang="en-US" sz="1400" baseline="0" dirty="0" smtClean="0"/>
                        <a:t>분석 결과 보고</a:t>
                      </a:r>
                      <a:r>
                        <a:rPr lang="en-US" altLang="ko-KR" sz="1400" baseline="0" dirty="0" smtClean="0"/>
                        <a:t>, 2015, </a:t>
                      </a:r>
                      <a:r>
                        <a:rPr lang="ko-KR" altLang="en-US" sz="1400" baseline="0" dirty="0" smtClean="0"/>
                        <a:t>부산광역시 해운대구</a:t>
                      </a:r>
                      <a:endParaRPr lang="en-US" altLang="ko-KR" sz="1400" dirty="0" smtClean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39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283800" y="139754"/>
            <a:ext cx="11624400" cy="63792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694C8-7E50-46AB-8B42-3F518EA33142}"/>
              </a:ext>
            </a:extLst>
          </p:cNvPr>
          <p:cNvSpPr txBox="1"/>
          <p:nvPr/>
        </p:nvSpPr>
        <p:spPr>
          <a:xfrm>
            <a:off x="3752249" y="2522074"/>
            <a:ext cx="4687502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 </a:t>
            </a:r>
            <a:r>
              <a:rPr lang="en-US" altLang="ko-KR" sz="6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^^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43069" y="4386789"/>
            <a:ext cx="10748931" cy="247121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6">
            <a:extLst>
              <a:ext uri="{FF2B5EF4-FFF2-40B4-BE49-F238E27FC236}">
                <a16:creationId xmlns:a16="http://schemas.microsoft.com/office/drawing/2014/main" id="{5E9885A5-F474-494F-B387-317855B2DFDE}"/>
              </a:ext>
            </a:extLst>
          </p:cNvPr>
          <p:cNvSpPr/>
          <p:nvPr/>
        </p:nvSpPr>
        <p:spPr>
          <a:xfrm>
            <a:off x="389332" y="339046"/>
            <a:ext cx="11413336" cy="6179908"/>
          </a:xfrm>
          <a:prstGeom prst="roundRect">
            <a:avLst>
              <a:gd name="adj" fmla="val 174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01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0" y="3971636"/>
            <a:ext cx="12192000" cy="2886364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17" y="971301"/>
            <a:ext cx="1551600" cy="15516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49" y="916917"/>
            <a:ext cx="1551600" cy="15516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781" y="916917"/>
            <a:ext cx="1551600" cy="15516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32" y="973080"/>
            <a:ext cx="1550105" cy="155010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94914" y="2829463"/>
            <a:ext cx="2091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</a:t>
            </a:r>
            <a:endParaRPr lang="ko-KR" altLang="en-US" sz="3500" dirty="0">
              <a:solidFill>
                <a:srgbClr val="FF7C8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2828327" y="2829463"/>
            <a:ext cx="36499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  <a:endParaRPr lang="ko-KR" altLang="en-US" sz="3500" dirty="0">
              <a:solidFill>
                <a:srgbClr val="FF7C8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6097398" y="2829463"/>
            <a:ext cx="30302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3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</a:t>
            </a:r>
            <a:endParaRPr lang="ko-KR" altLang="en-US" sz="3500" dirty="0">
              <a:solidFill>
                <a:srgbClr val="FF7C8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9227207" y="2829463"/>
            <a:ext cx="2574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3500" dirty="0" smtClean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선별</a:t>
            </a:r>
            <a:endParaRPr lang="ko-KR" altLang="en-US" sz="35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404397" y="4345557"/>
            <a:ext cx="30723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창원시의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불법 </a:t>
            </a:r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주정차 다발</a:t>
            </a:r>
            <a:endParaRPr lang="en-US" altLang="ko-KR" sz="2500" b="1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지역이 어디일까 </a:t>
            </a:r>
            <a:r>
              <a:rPr lang="en-US" altLang="ko-KR" sz="30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0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5699700" y="4424826"/>
            <a:ext cx="3678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불법주차</a:t>
            </a:r>
            <a:r>
              <a:rPr lang="ko-KR" altLang="en-US" sz="2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영향을 미치는</a:t>
            </a:r>
            <a:endParaRPr lang="en-US" altLang="ko-KR" sz="22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  <a:r>
              <a:rPr lang="ko-KR" altLang="en-US" sz="2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들을</a:t>
            </a:r>
            <a:r>
              <a:rPr lang="ko-KR" altLang="en-US" sz="2500" b="1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시각화 </a:t>
            </a: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하자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3241907" y="4345558"/>
            <a:ext cx="30723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민원 사이트와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통계자료로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해보자</a:t>
            </a:r>
            <a:r>
              <a:rPr lang="ko-KR" altLang="en-US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9339907" y="4394048"/>
            <a:ext cx="27551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불법주차 </a:t>
            </a:r>
            <a:r>
              <a:rPr lang="ko-KR" altLang="en-US" sz="22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다발 </a:t>
            </a:r>
            <a:r>
              <a:rPr lang="ko-KR" altLang="en-US" sz="22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</a:t>
            </a: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선별</a:t>
            </a: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했다</a:t>
            </a:r>
            <a:r>
              <a:rPr lang="ko-KR" altLang="en-US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30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en-US" altLang="ko-KR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" y="2750375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0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-21825"/>
            <a:ext cx="12192000" cy="334772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E9967-411F-4F65-967E-0F78089945D7}"/>
              </a:ext>
            </a:extLst>
          </p:cNvPr>
          <p:cNvSpPr txBox="1"/>
          <p:nvPr/>
        </p:nvSpPr>
        <p:spPr>
          <a:xfrm>
            <a:off x="1295493" y="2807022"/>
            <a:ext cx="176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추진 개요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481653" y="2525584"/>
            <a:ext cx="1011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45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E9967-411F-4F65-967E-0F78089945D7}"/>
              </a:ext>
            </a:extLst>
          </p:cNvPr>
          <p:cNvSpPr txBox="1"/>
          <p:nvPr/>
        </p:nvSpPr>
        <p:spPr>
          <a:xfrm>
            <a:off x="3761948" y="2809967"/>
            <a:ext cx="1797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00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시각화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2843124" y="2519978"/>
            <a:ext cx="11856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45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E9967-411F-4F65-967E-0F78089945D7}"/>
              </a:ext>
            </a:extLst>
          </p:cNvPr>
          <p:cNvSpPr txBox="1"/>
          <p:nvPr/>
        </p:nvSpPr>
        <p:spPr>
          <a:xfrm>
            <a:off x="6894448" y="2809807"/>
            <a:ext cx="217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6025941" y="2519978"/>
            <a:ext cx="10486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45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CB91D6-7747-46C8-8D1C-99A38018D075}"/>
              </a:ext>
            </a:extLst>
          </p:cNvPr>
          <p:cNvCxnSpPr>
            <a:cxnSpLocks/>
          </p:cNvCxnSpPr>
          <p:nvPr/>
        </p:nvCxnSpPr>
        <p:spPr>
          <a:xfrm>
            <a:off x="0" y="3336006"/>
            <a:ext cx="12192000" cy="754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AE9967-411F-4F65-967E-0F78089945D7}"/>
              </a:ext>
            </a:extLst>
          </p:cNvPr>
          <p:cNvSpPr txBox="1"/>
          <p:nvPr/>
        </p:nvSpPr>
        <p:spPr>
          <a:xfrm>
            <a:off x="9867154" y="2770885"/>
            <a:ext cx="217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946352" y="2527521"/>
            <a:ext cx="10486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45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id="{3F08DDA3-D628-4B93-913E-3A7CF7F143FA}"/>
              </a:ext>
            </a:extLst>
          </p:cNvPr>
          <p:cNvSpPr/>
          <p:nvPr/>
        </p:nvSpPr>
        <p:spPr>
          <a:xfrm>
            <a:off x="1455816" y="748474"/>
            <a:ext cx="1806036" cy="4994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34C57-C4AE-417D-9D47-70BBD1DAEFB4}"/>
              </a:ext>
            </a:extLst>
          </p:cNvPr>
          <p:cNvSpPr txBox="1"/>
          <p:nvPr/>
        </p:nvSpPr>
        <p:spPr>
          <a:xfrm flipH="1">
            <a:off x="1659655" y="791385"/>
            <a:ext cx="1398358" cy="41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959" y="355231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현황파악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39731" y="3529120"/>
            <a:ext cx="40062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프로세스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데이터 출처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불법 주정차 건수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정체구간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시간별 유동인구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밀집 정도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주차장 현황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6000" y="3517020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 해석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시사점 및 한계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74163" y="3517020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향후 추진계획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4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5" y="1958890"/>
            <a:ext cx="4862819" cy="436303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 개요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746307" y="620062"/>
            <a:ext cx="702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 파악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2018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경남지역 사회 조사 통계 결과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3916" y="2325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자전거 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2.74%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3279600" y="2510466"/>
            <a:ext cx="155927" cy="254000"/>
          </a:xfrm>
          <a:custGeom>
            <a:avLst/>
            <a:gdLst>
              <a:gd name="connsiteX0" fmla="*/ 13687 w 155927"/>
              <a:gd name="connsiteY0" fmla="*/ 254000 h 254000"/>
              <a:gd name="connsiteX1" fmla="*/ 13687 w 155927"/>
              <a:gd name="connsiteY1" fmla="*/ 50800 h 254000"/>
              <a:gd name="connsiteX2" fmla="*/ 155927 w 155927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254000">
                <a:moveTo>
                  <a:pt x="13687" y="254000"/>
                </a:moveTo>
                <a:cubicBezTo>
                  <a:pt x="1833" y="173566"/>
                  <a:pt x="-10020" y="93133"/>
                  <a:pt x="13687" y="50800"/>
                </a:cubicBezTo>
                <a:cubicBezTo>
                  <a:pt x="37394" y="8467"/>
                  <a:pt x="96660" y="4233"/>
                  <a:pt x="155927" y="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645350" y="3905626"/>
            <a:ext cx="1220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승용차</a:t>
            </a:r>
            <a:endParaRPr lang="en-US" altLang="ko-KR" sz="22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2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58.36%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2567696" y="2654820"/>
            <a:ext cx="264160" cy="247226"/>
          </a:xfrm>
          <a:custGeom>
            <a:avLst/>
            <a:gdLst>
              <a:gd name="connsiteX0" fmla="*/ 264160 w 264160"/>
              <a:gd name="connsiteY0" fmla="*/ 247226 h 247226"/>
              <a:gd name="connsiteX1" fmla="*/ 152400 w 264160"/>
              <a:gd name="connsiteY1" fmla="*/ 33866 h 247226"/>
              <a:gd name="connsiteX2" fmla="*/ 0 w 264160"/>
              <a:gd name="connsiteY2" fmla="*/ 3386 h 24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247226">
                <a:moveTo>
                  <a:pt x="264160" y="247226"/>
                </a:moveTo>
                <a:cubicBezTo>
                  <a:pt x="230293" y="160866"/>
                  <a:pt x="196427" y="74506"/>
                  <a:pt x="152400" y="33866"/>
                </a:cubicBezTo>
                <a:cubicBezTo>
                  <a:pt x="108373" y="-6774"/>
                  <a:pt x="54186" y="-1694"/>
                  <a:pt x="0" y="3386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209315" y="2278890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통학용 버스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5.17%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97105" y="434186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버스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18.34%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2691" y="3440142"/>
            <a:ext cx="928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도보</a:t>
            </a:r>
            <a:endParaRPr lang="en-US" altLang="ko-KR" sz="19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9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15.4%</a:t>
            </a:r>
            <a:endParaRPr lang="ko-KR" altLang="en-US" sz="19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A5B3B-8917-45CD-8A0E-1BD14D5A977A}"/>
              </a:ext>
            </a:extLst>
          </p:cNvPr>
          <p:cNvSpPr/>
          <p:nvPr/>
        </p:nvSpPr>
        <p:spPr>
          <a:xfrm>
            <a:off x="510017" y="1435670"/>
            <a:ext cx="5616520" cy="46716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A5B3B-8917-45CD-8A0E-1BD14D5A977A}"/>
              </a:ext>
            </a:extLst>
          </p:cNvPr>
          <p:cNvSpPr/>
          <p:nvPr/>
        </p:nvSpPr>
        <p:spPr>
          <a:xfrm>
            <a:off x="6229447" y="1435669"/>
            <a:ext cx="5616520" cy="4671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98" y="2141449"/>
            <a:ext cx="5346109" cy="39415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04467" y="5565481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경남 전체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3327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김해시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37350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양산시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91373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진주시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16055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70078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통영시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87787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34.0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33821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33.4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58124" y="3546259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29.7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04158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33.1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72988" y="3254816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87787" y="3194861"/>
            <a:ext cx="607859" cy="23462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66369" y="3291041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34.0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8473" y="2753360"/>
            <a:ext cx="592697" cy="2787800"/>
          </a:xfrm>
          <a:prstGeom prst="rect">
            <a:avLst/>
          </a:prstGeom>
          <a:solidFill>
            <a:srgbClr val="DE3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16055" y="2864001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40.7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888480" y="3177067"/>
            <a:ext cx="4777427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24965" y="1624135"/>
            <a:ext cx="34227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시민의 주 이동수단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07646" y="1620918"/>
            <a:ext cx="35541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경남지역 주차시설 필요성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9357359" y="6150110"/>
            <a:ext cx="2194245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창원시청 경남사회조사 </a:t>
            </a:r>
            <a:endParaRPr lang="ko-KR" altLang="en-US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9" y="1980045"/>
            <a:ext cx="4862819" cy="436303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 개요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746307" y="620062"/>
            <a:ext cx="702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현황파악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2018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경남지역 사회 조사 통계 결과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3916" y="23258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자전거 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2.74%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3279600" y="2510466"/>
            <a:ext cx="155927" cy="254000"/>
          </a:xfrm>
          <a:custGeom>
            <a:avLst/>
            <a:gdLst>
              <a:gd name="connsiteX0" fmla="*/ 13687 w 155927"/>
              <a:gd name="connsiteY0" fmla="*/ 254000 h 254000"/>
              <a:gd name="connsiteX1" fmla="*/ 13687 w 155927"/>
              <a:gd name="connsiteY1" fmla="*/ 50800 h 254000"/>
              <a:gd name="connsiteX2" fmla="*/ 155927 w 155927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254000">
                <a:moveTo>
                  <a:pt x="13687" y="254000"/>
                </a:moveTo>
                <a:cubicBezTo>
                  <a:pt x="1833" y="173566"/>
                  <a:pt x="-10020" y="93133"/>
                  <a:pt x="13687" y="50800"/>
                </a:cubicBezTo>
                <a:cubicBezTo>
                  <a:pt x="37394" y="8467"/>
                  <a:pt x="96660" y="4233"/>
                  <a:pt x="155927" y="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645350" y="3905626"/>
            <a:ext cx="1220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승용차</a:t>
            </a:r>
            <a:endParaRPr lang="en-US" altLang="ko-KR" sz="22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2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58.36%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2567696" y="2654820"/>
            <a:ext cx="264160" cy="247226"/>
          </a:xfrm>
          <a:custGeom>
            <a:avLst/>
            <a:gdLst>
              <a:gd name="connsiteX0" fmla="*/ 264160 w 264160"/>
              <a:gd name="connsiteY0" fmla="*/ 247226 h 247226"/>
              <a:gd name="connsiteX1" fmla="*/ 152400 w 264160"/>
              <a:gd name="connsiteY1" fmla="*/ 33866 h 247226"/>
              <a:gd name="connsiteX2" fmla="*/ 0 w 264160"/>
              <a:gd name="connsiteY2" fmla="*/ 3386 h 24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247226">
                <a:moveTo>
                  <a:pt x="264160" y="247226"/>
                </a:moveTo>
                <a:cubicBezTo>
                  <a:pt x="230293" y="160866"/>
                  <a:pt x="196427" y="74506"/>
                  <a:pt x="152400" y="33866"/>
                </a:cubicBezTo>
                <a:cubicBezTo>
                  <a:pt x="108373" y="-6774"/>
                  <a:pt x="54186" y="-1694"/>
                  <a:pt x="0" y="3386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209315" y="2278890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통학용 버스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5.17%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97105" y="4341861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버스</a:t>
            </a:r>
            <a:endParaRPr lang="en-US" altLang="ko-KR" sz="2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18.34%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2691" y="3440142"/>
            <a:ext cx="928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도보</a:t>
            </a:r>
            <a:endParaRPr lang="en-US" altLang="ko-KR" sz="19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9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15.4%</a:t>
            </a:r>
            <a:endParaRPr lang="ko-KR" altLang="en-US" sz="19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5A5B3B-8917-45CD-8A0E-1BD14D5A977A}"/>
              </a:ext>
            </a:extLst>
          </p:cNvPr>
          <p:cNvSpPr/>
          <p:nvPr/>
        </p:nvSpPr>
        <p:spPr>
          <a:xfrm>
            <a:off x="510017" y="1435670"/>
            <a:ext cx="5616520" cy="46716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5A5B3B-8917-45CD-8A0E-1BD14D5A977A}"/>
              </a:ext>
            </a:extLst>
          </p:cNvPr>
          <p:cNvSpPr/>
          <p:nvPr/>
        </p:nvSpPr>
        <p:spPr>
          <a:xfrm>
            <a:off x="6229447" y="1435669"/>
            <a:ext cx="5616520" cy="4671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98" y="2141449"/>
            <a:ext cx="5346109" cy="39415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04467" y="5565481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경남 전체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3327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김해시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37350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양산시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91373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진주시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16055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70078" y="5565481"/>
            <a:ext cx="708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통영시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87787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34.0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33821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33.4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58124" y="3546259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29.7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04158" y="3345128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33.1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672988" y="3254816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33.7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87787" y="3194861"/>
            <a:ext cx="607859" cy="23462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66369" y="3291041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34.0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8473" y="2753360"/>
            <a:ext cx="592697" cy="2787800"/>
          </a:xfrm>
          <a:prstGeom prst="rect">
            <a:avLst/>
          </a:prstGeom>
          <a:solidFill>
            <a:srgbClr val="DE3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16055" y="2864001"/>
            <a:ext cx="607859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5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40.7</a:t>
            </a:r>
            <a:endParaRPr lang="ko-KR" altLang="en-US" sz="15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888480" y="3177067"/>
            <a:ext cx="4777427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24965" y="1624135"/>
            <a:ext cx="34227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 시민의 주 이동수단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07646" y="1620918"/>
            <a:ext cx="35541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경남지역 주차시설 필요성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9357359" y="6150110"/>
            <a:ext cx="2194245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창원시청 경남사회조사 </a:t>
            </a:r>
            <a:endParaRPr lang="ko-KR" altLang="en-US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0537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0" y="-30480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4990986" y="4059580"/>
            <a:ext cx="6699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경남 지역 전체 </a:t>
            </a:r>
            <a:r>
              <a:rPr lang="ko-KR" altLang="en-US" sz="4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中</a:t>
            </a:r>
            <a:endParaRPr lang="en-US" altLang="ko-KR" sz="4000" b="1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4000" b="1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창원시의 주차시설이 가장 부족</a:t>
            </a:r>
            <a:endParaRPr lang="ko-KR" altLang="en-US" sz="4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16" y="3905626"/>
            <a:ext cx="1515260" cy="1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8409" y="-61121"/>
            <a:ext cx="12192000" cy="68580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918460" y="2385330"/>
            <a:ext cx="1448830" cy="1496291"/>
          </a:xfrm>
          <a:prstGeom prst="roundRect">
            <a:avLst/>
          </a:prstGeom>
          <a:solidFill>
            <a:schemeClr val="bg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62650" y="4776527"/>
            <a:ext cx="1546914" cy="1496291"/>
          </a:xfrm>
          <a:prstGeom prst="roundRect">
            <a:avLst/>
          </a:prstGeom>
          <a:solidFill>
            <a:schemeClr val="bg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969447" y="1722941"/>
            <a:ext cx="6290199" cy="4568757"/>
            <a:chOff x="5961038" y="1809112"/>
            <a:chExt cx="6290199" cy="4568757"/>
          </a:xfrm>
        </p:grpSpPr>
        <p:sp>
          <p:nvSpPr>
            <p:cNvPr id="87" name="사각형: 둥근 모서리 76">
              <a:extLst>
                <a:ext uri="{FF2B5EF4-FFF2-40B4-BE49-F238E27FC236}">
                  <a16:creationId xmlns:a16="http://schemas.microsoft.com/office/drawing/2014/main" id="{FE217E3D-81C7-49F8-AC8C-5276C0D8B621}"/>
                </a:ext>
              </a:extLst>
            </p:cNvPr>
            <p:cNvSpPr/>
            <p:nvPr/>
          </p:nvSpPr>
          <p:spPr>
            <a:xfrm>
              <a:off x="5961038" y="1809112"/>
              <a:ext cx="5699094" cy="460314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6076975" y="1823370"/>
              <a:ext cx="5478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마산구항 방재 언덕</a:t>
              </a:r>
              <a:r>
                <a:rPr lang="en-US" altLang="ko-KR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불법 주정차로 가득 차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03" y="2708145"/>
              <a:ext cx="987816" cy="952685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372" y="5055117"/>
              <a:ext cx="939321" cy="93932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6084621" y="3586327"/>
              <a:ext cx="1349117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어민 </a:t>
              </a:r>
              <a:r>
                <a:rPr lang="en-US" altLang="ko-KR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</a:t>
              </a:r>
              <a:r>
                <a:rPr lang="ko-KR" altLang="en-US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씨</a:t>
              </a:r>
              <a:r>
                <a:rPr lang="en-US" altLang="ko-KR" sz="1300" b="1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(40)</a:t>
              </a:r>
              <a:endParaRPr lang="ko-KR" altLang="en-US" sz="13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395690" y="2376218"/>
              <a:ext cx="4437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대형 트럭과 활어차 등 </a:t>
              </a:r>
              <a:r>
                <a:rPr lang="en-US" altLang="ko-KR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r>
                <a:rPr lang="en-US" altLang="ko-KR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 승용차와 대형버스</a:t>
              </a:r>
              <a:r>
                <a:rPr lang="en-US" altLang="ko-KR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굴삭기</a:t>
              </a:r>
              <a:r>
                <a: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…</a:t>
              </a:r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총 </a:t>
              </a:r>
              <a:r>
                <a:rPr lang="en-US" altLang="ko-KR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</a:t>
              </a:r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358881" y="3043124"/>
              <a:ext cx="44373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대형차량의 불법 주정차로 이 일대가 차고지로 전락했다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.”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6035034" y="4142584"/>
              <a:ext cx="6216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창원시내 </a:t>
              </a:r>
              <a:r>
                <a:rPr lang="en-US" altLang="ko-KR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‘</a:t>
              </a:r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버스 정류장</a:t>
              </a:r>
              <a:r>
                <a:rPr lang="en-US" altLang="ko-KR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‘ </a:t>
              </a:r>
              <a:r>
                <a:rPr lang="ko-KR" altLang="en-US" sz="2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주변 주정차 단속 안하나</a:t>
              </a:r>
              <a:endPara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560392" y="4800232"/>
              <a:ext cx="3331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단속 미흡으로</a:t>
              </a:r>
              <a:endPara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도로변에 무분별하게 불법 주정차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6D3910-5169-426F-B5F3-D03FB45CE886}"/>
                </a:ext>
              </a:extLst>
            </p:cNvPr>
            <p:cNvSpPr txBox="1"/>
            <p:nvPr/>
          </p:nvSpPr>
          <p:spPr>
            <a:xfrm>
              <a:off x="7560392" y="5490008"/>
              <a:ext cx="443734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버스 정류장 바로 앞에 까지 불법 주차를 해 놓은 탓에</a:t>
              </a:r>
              <a:endPara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승객들 승 하차에 어려움이 많다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”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6010275" y="5972070"/>
              <a:ext cx="178647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버스 기사 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</a:t>
              </a: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씨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(55)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8" name="사각형: 둥근 모서리 76">
              <a:extLst>
                <a:ext uri="{FF2B5EF4-FFF2-40B4-BE49-F238E27FC236}">
                  <a16:creationId xmlns:a16="http://schemas.microsoft.com/office/drawing/2014/main" id="{FE217E3D-81C7-49F8-AC8C-5276C0D8B621}"/>
                </a:ext>
              </a:extLst>
            </p:cNvPr>
            <p:cNvSpPr/>
            <p:nvPr/>
          </p:nvSpPr>
          <p:spPr>
            <a:xfrm>
              <a:off x="6005248" y="4146634"/>
              <a:ext cx="6068277" cy="460314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10023931" y="3428745"/>
              <a:ext cx="1809104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경남신문 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2019.06.04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C231A0D-958F-4CDB-90BE-C396C1042447}"/>
                </a:ext>
              </a:extLst>
            </p:cNvPr>
            <p:cNvSpPr txBox="1"/>
            <p:nvPr/>
          </p:nvSpPr>
          <p:spPr>
            <a:xfrm>
              <a:off x="10023930" y="5985454"/>
              <a:ext cx="220966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경남도민신문 </a:t>
              </a:r>
              <a:r>
                <a:rPr lang="en-US" altLang="ko-KR" sz="1300" dirty="0" smtClean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2019.06.18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1440432" y="6185135"/>
            <a:ext cx="412955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 카페 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 줌마렐라</a:t>
            </a:r>
            <a:r>
              <a:rPr lang="en-US" altLang="ko-KR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” , </a:t>
            </a:r>
            <a:r>
              <a:rPr lang="ko-KR" altLang="en-US" sz="13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창원시청 시민의 소리</a:t>
            </a:r>
            <a:endParaRPr lang="ko-KR" altLang="en-US" sz="13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0" y="2325674"/>
            <a:ext cx="5038648" cy="370364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5A5B3B-8917-45CD-8A0E-1BD14D5A977A}"/>
              </a:ext>
            </a:extLst>
          </p:cNvPr>
          <p:cNvSpPr/>
          <p:nvPr/>
        </p:nvSpPr>
        <p:spPr>
          <a:xfrm>
            <a:off x="251545" y="2014331"/>
            <a:ext cx="5290366" cy="402315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E9A013-F99A-4218-A142-6C78505A5F58}"/>
              </a:ext>
            </a:extLst>
          </p:cNvPr>
          <p:cNvSpPr txBox="1"/>
          <p:nvPr/>
        </p:nvSpPr>
        <p:spPr>
          <a:xfrm>
            <a:off x="1337578" y="2181240"/>
            <a:ext cx="322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ko-KR" altLang="en-US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 10 </a:t>
            </a:r>
            <a:r>
              <a:rPr lang="ko-KR" altLang="en-US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키워드 </a:t>
            </a:r>
            <a:r>
              <a:rPr lang="en-US" altLang="ko-KR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</a:t>
            </a:r>
            <a:r>
              <a:rPr lang="en-US" altLang="ko-KR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48">
            <a:extLst>
              <a:ext uri="{FF2B5EF4-FFF2-40B4-BE49-F238E27FC236}">
                <a16:creationId xmlns:a16="http://schemas.microsoft.com/office/drawing/2014/main" id="{A500B110-0885-4973-8E34-827C5B761AF3}"/>
              </a:ext>
            </a:extLst>
          </p:cNvPr>
          <p:cNvSpPr/>
          <p:nvPr/>
        </p:nvSpPr>
        <p:spPr>
          <a:xfrm>
            <a:off x="1270049" y="2146570"/>
            <a:ext cx="3341999" cy="43708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645808" y="2763792"/>
            <a:ext cx="2565936" cy="3009955"/>
            <a:chOff x="805129" y="2775163"/>
            <a:chExt cx="2408896" cy="2987793"/>
          </a:xfrm>
        </p:grpSpPr>
        <p:sp>
          <p:nvSpPr>
            <p:cNvPr id="37" name="TextBox 36"/>
            <p:cNvSpPr txBox="1"/>
            <p:nvPr/>
          </p:nvSpPr>
          <p:spPr>
            <a:xfrm>
              <a:off x="805129" y="5470568"/>
              <a:ext cx="8014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공사</a:t>
              </a:r>
              <a:endParaRPr lang="ko-KR" altLang="en-US" sz="1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1160" y="4836074"/>
              <a:ext cx="10190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아파트</a:t>
              </a:r>
              <a:endParaRPr lang="ko-KR" altLang="en-US" sz="1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0407" y="4538157"/>
              <a:ext cx="11667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공원</a:t>
              </a:r>
              <a:endParaRPr lang="ko-KR" altLang="en-US" sz="13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05129" y="5762956"/>
              <a:ext cx="45269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90163" y="4252389"/>
              <a:ext cx="13445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버스</a:t>
              </a:r>
              <a:endPara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09466" y="3399588"/>
              <a:ext cx="193226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북면</a:t>
              </a:r>
              <a:endPara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64495" y="2775163"/>
              <a:ext cx="23495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스타필드</a:t>
              </a:r>
              <a:r>
                <a:rPr lang="ko-KR" altLang="en-US" sz="13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endPara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V="1">
              <a:off x="869069" y="3045114"/>
              <a:ext cx="2246591" cy="12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903414" y="3364472"/>
              <a:ext cx="2111979" cy="40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871291" y="3651484"/>
              <a:ext cx="1661565" cy="5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864494" y="3943590"/>
              <a:ext cx="1487330" cy="11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856401" y="4241769"/>
              <a:ext cx="1265042" cy="7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871291" y="4519163"/>
              <a:ext cx="1077866" cy="7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831685" y="4813869"/>
              <a:ext cx="854718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817193" y="5131348"/>
              <a:ext cx="75087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807070" y="5449038"/>
              <a:ext cx="583471" cy="7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639896" y="5138013"/>
            <a:ext cx="724471" cy="307777"/>
            <a:chOff x="613107" y="5162257"/>
            <a:chExt cx="724471" cy="307777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613107" y="5170865"/>
              <a:ext cx="724471" cy="290562"/>
            </a:xfrm>
            <a:prstGeom prst="roundRect">
              <a:avLst>
                <a:gd name="adj" fmla="val 50000"/>
              </a:avLst>
            </a:prstGeom>
            <a:solidFill>
              <a:srgbClr val="008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55771" y="5162257"/>
              <a:ext cx="68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주차장</a:t>
              </a:r>
              <a:endParaRPr lang="ko-KR" altLang="en-US" sz="14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35752" y="3033546"/>
            <a:ext cx="724471" cy="307777"/>
            <a:chOff x="2771215" y="2631375"/>
            <a:chExt cx="724471" cy="307777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771215" y="2631375"/>
              <a:ext cx="724471" cy="290562"/>
            </a:xfrm>
            <a:prstGeom prst="roundRect">
              <a:avLst>
                <a:gd name="adj" fmla="val 50000"/>
              </a:avLst>
            </a:prstGeom>
            <a:solidFill>
              <a:srgbClr val="008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78681" y="2631375"/>
              <a:ext cx="504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주차</a:t>
              </a:r>
              <a:r>
                <a:rPr lang="ko-KR" altLang="en-US" sz="13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58024" y="3652553"/>
            <a:ext cx="1153655" cy="535158"/>
            <a:chOff x="2771215" y="2631375"/>
            <a:chExt cx="724471" cy="535158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2771215" y="2631375"/>
              <a:ext cx="724471" cy="290562"/>
            </a:xfrm>
            <a:prstGeom prst="roundRect">
              <a:avLst>
                <a:gd name="adj" fmla="val 50000"/>
              </a:avLst>
            </a:prstGeom>
            <a:solidFill>
              <a:srgbClr val="008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853530" y="2643313"/>
              <a:ext cx="504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불법주차</a:t>
              </a:r>
              <a:r>
                <a:rPr lang="ko-KR" altLang="en-US" sz="1300" b="1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58023" y="3949612"/>
            <a:ext cx="1153655" cy="307777"/>
            <a:chOff x="2771215" y="2631375"/>
            <a:chExt cx="724471" cy="307777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2771215" y="2631375"/>
              <a:ext cx="724471" cy="290562"/>
            </a:xfrm>
            <a:prstGeom prst="roundRect">
              <a:avLst>
                <a:gd name="adj" fmla="val 50000"/>
              </a:avLst>
            </a:prstGeom>
            <a:solidFill>
              <a:srgbClr val="008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78681" y="2631375"/>
              <a:ext cx="504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주차단속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 개요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3746307" y="620062"/>
            <a:ext cx="702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 파악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시민들은 주차에 대해 어떤 생각을 가지고 있는가 </a:t>
            </a:r>
            <a:r>
              <a:rPr lang="en-US" altLang="ko-KR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1595053" y="3053022"/>
            <a:ext cx="1516668" cy="9346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설문 조사</a:t>
            </a:r>
            <a:endParaRPr lang="en-US" altLang="ko-KR" sz="15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카페</a:t>
            </a:r>
            <a:endParaRPr lang="en-US" altLang="ko-KR" sz="15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민원</a:t>
            </a:r>
            <a:endParaRPr lang="en-US" altLang="ko-KR" sz="15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endParaRPr lang="en-US" altLang="ko-KR" sz="15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0" name="직사각형 23"/>
          <p:cNvSpPr/>
          <p:nvPr/>
        </p:nvSpPr>
        <p:spPr>
          <a:xfrm>
            <a:off x="1587673" y="1951387"/>
            <a:ext cx="1504805" cy="45755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문제 인식</a:t>
            </a:r>
            <a:endParaRPr kumimoji="0" lang="ko-KR" altLang="en-US" sz="1500" b="1" i="0" u="none" strike="noStrike" kern="1200" cap="none" spc="-50" normalizeH="0" dirty="0"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1" name="아래쪽 화살표 90"/>
          <p:cNvSpPr/>
          <p:nvPr/>
        </p:nvSpPr>
        <p:spPr>
          <a:xfrm>
            <a:off x="1992812" y="2528805"/>
            <a:ext cx="694525" cy="432048"/>
          </a:xfrm>
          <a:prstGeom prst="downArrow">
            <a:avLst>
              <a:gd name="adj1" fmla="val 40452"/>
              <a:gd name="adj2" fmla="val 50000"/>
            </a:avLst>
          </a:prstGeom>
          <a:solidFill>
            <a:schemeClr val="bg1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1574385" y="4614336"/>
            <a:ext cx="1516668" cy="46257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현황 분석</a:t>
            </a:r>
            <a:endParaRPr lang="en-US" altLang="ko-KR" sz="15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3" name="직사각형 23"/>
          <p:cNvSpPr/>
          <p:nvPr/>
        </p:nvSpPr>
        <p:spPr>
          <a:xfrm>
            <a:off x="1574385" y="5759246"/>
            <a:ext cx="1504805" cy="45755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itchFamily="50" charset="-127"/>
                <a:ea typeface="나눔스퀘어라운드 ExtraBold" pitchFamily="50" charset="-127"/>
                <a:cs typeface="맑은 고딕"/>
              </a:rPr>
              <a:t>목표 설정</a:t>
            </a:r>
            <a:endParaRPr kumimoji="0" lang="ko-KR" altLang="en-US" sz="1500" b="1" i="0" u="none" strike="noStrike" kern="1200" cap="none" spc="-50" normalizeH="0" dirty="0">
              <a:latin typeface="나눔스퀘어라운드 ExtraBold" pitchFamily="50" charset="-127"/>
              <a:ea typeface="나눔스퀘어라운드 ExtraBold" pitchFamily="50" charset="-127"/>
              <a:cs typeface="맑은 고딕"/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1999066" y="4075180"/>
            <a:ext cx="694525" cy="432048"/>
          </a:xfrm>
          <a:prstGeom prst="downArrow">
            <a:avLst>
              <a:gd name="adj1" fmla="val 40452"/>
              <a:gd name="adj2" fmla="val 50000"/>
            </a:avLst>
          </a:prstGeom>
          <a:solidFill>
            <a:schemeClr val="bg1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96" name="아래쪽 화살표 95"/>
          <p:cNvSpPr/>
          <p:nvPr/>
        </p:nvSpPr>
        <p:spPr>
          <a:xfrm>
            <a:off x="2006124" y="5169080"/>
            <a:ext cx="694525" cy="432048"/>
          </a:xfrm>
          <a:prstGeom prst="downArrow">
            <a:avLst>
              <a:gd name="adj1" fmla="val 40452"/>
              <a:gd name="adj2" fmla="val 50000"/>
            </a:avLst>
          </a:prstGeom>
          <a:solidFill>
            <a:schemeClr val="bg1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112" name="오른쪽 화살표 111"/>
          <p:cNvSpPr/>
          <p:nvPr/>
        </p:nvSpPr>
        <p:spPr>
          <a:xfrm>
            <a:off x="3524224" y="3310835"/>
            <a:ext cx="360040" cy="1057682"/>
          </a:xfrm>
          <a:prstGeom prst="rightArrow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23"/>
          <p:cNvSpPr/>
          <p:nvPr/>
        </p:nvSpPr>
        <p:spPr>
          <a:xfrm>
            <a:off x="5053846" y="1931942"/>
            <a:ext cx="1589283" cy="4797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데이터 </a:t>
            </a: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수집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7995591" y="3286389"/>
            <a:ext cx="360040" cy="1057682"/>
          </a:xfrm>
          <a:prstGeom prst="rightArrow">
            <a:avLst/>
          </a:prstGeom>
          <a:solidFill>
            <a:srgbClr val="008000"/>
          </a:solidFill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08316" y="1914873"/>
            <a:ext cx="1973651" cy="3786918"/>
            <a:chOff x="7070280" y="1914873"/>
            <a:chExt cx="1973651" cy="3786918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467615" y="2841627"/>
              <a:ext cx="1135797" cy="5548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QGIS </a:t>
              </a:r>
              <a:endPara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161366" y="1914873"/>
              <a:ext cx="1791477" cy="430785"/>
            </a:xfrm>
            <a:prstGeom prst="roundRect">
              <a:avLst>
                <a:gd name="adj" fmla="val 27005"/>
              </a:avLst>
            </a:prstGeom>
            <a:solidFill>
              <a:schemeClr val="bg1"/>
            </a:solidFill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Visualization</a:t>
              </a:r>
              <a:endParaRPr lang="en-US" altLang="ko-KR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7096104" y="5179966"/>
              <a:ext cx="1922002" cy="5218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 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-&gt; </a:t>
              </a:r>
              <a:r>
                <a:rPr lang="en-US" altLang="ko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rawling</a:t>
              </a:r>
              <a:endPara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7463578" y="3575933"/>
              <a:ext cx="1169563" cy="57304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Power BI</a:t>
              </a:r>
              <a:endPara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7070280" y="4386194"/>
              <a:ext cx="1973651" cy="6143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Python 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-&gt;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Folium</a:t>
              </a:r>
              <a:endPara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1434841" y="1219100"/>
            <a:ext cx="2089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 프로세스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23"/>
          <p:cNvSpPr/>
          <p:nvPr/>
        </p:nvSpPr>
        <p:spPr>
          <a:xfrm>
            <a:off x="6318537" y="4967823"/>
            <a:ext cx="1589283" cy="479786"/>
          </a:xfrm>
          <a:prstGeom prst="roundRect">
            <a:avLst/>
          </a:prstGeom>
          <a:noFill/>
          <a:ln w="38100">
            <a:noFill/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요청한 </a:t>
            </a: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데이터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35" name="직사각형 23"/>
          <p:cNvSpPr/>
          <p:nvPr/>
        </p:nvSpPr>
        <p:spPr>
          <a:xfrm>
            <a:off x="4312501" y="2831049"/>
            <a:ext cx="1589283" cy="4797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창원시 시청 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36" name="직사각형 23"/>
          <p:cNvSpPr/>
          <p:nvPr/>
        </p:nvSpPr>
        <p:spPr>
          <a:xfrm>
            <a:off x="4315616" y="3548852"/>
            <a:ext cx="1589283" cy="4797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KOSIS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43" name="직사각형 23"/>
          <p:cNvSpPr/>
          <p:nvPr/>
        </p:nvSpPr>
        <p:spPr>
          <a:xfrm>
            <a:off x="4324851" y="4291204"/>
            <a:ext cx="1589283" cy="4797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8000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공공 데이터 포털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44" name="직사각형 23"/>
          <p:cNvSpPr/>
          <p:nvPr/>
        </p:nvSpPr>
        <p:spPr>
          <a:xfrm>
            <a:off x="4321007" y="4967823"/>
            <a:ext cx="1589283" cy="47978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D625E"/>
            </a:solidFill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정보 공개 포털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45" name="직사각형 23"/>
          <p:cNvSpPr/>
          <p:nvPr/>
        </p:nvSpPr>
        <p:spPr>
          <a:xfrm>
            <a:off x="6402209" y="3209989"/>
            <a:ext cx="1589283" cy="479786"/>
          </a:xfrm>
          <a:prstGeom prst="roundRect">
            <a:avLst/>
          </a:prstGeom>
          <a:noFill/>
          <a:ln w="38100">
            <a:noFill/>
          </a:ln>
        </p:spPr>
        <p:txBody>
          <a:bodyPr wrap="square" lIns="0" tIns="0" rIns="0" anchor="ctr">
            <a:no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spc="-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맑은 고딕"/>
              </a:rPr>
              <a:t>공공 데이터</a:t>
            </a:r>
            <a:endParaRPr kumimoji="0" lang="ko-KR" altLang="en-US" sz="1500" b="1" i="0" u="none" strike="noStrike" kern="1200" cap="none" spc="-50" normalizeH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맑은 고딕"/>
            </a:endParaRPr>
          </a:p>
        </p:txBody>
      </p:sp>
      <p:sp>
        <p:nvSpPr>
          <p:cNvPr id="8" name="오른쪽 중괄호 7"/>
          <p:cNvSpPr/>
          <p:nvPr/>
        </p:nvSpPr>
        <p:spPr>
          <a:xfrm>
            <a:off x="6009939" y="3043789"/>
            <a:ext cx="508000" cy="1463439"/>
          </a:xfrm>
          <a:prstGeom prst="rightBrace">
            <a:avLst>
              <a:gd name="adj1" fmla="val 53480"/>
              <a:gd name="adj2" fmla="val 28336"/>
            </a:avLst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009939" y="5207716"/>
            <a:ext cx="392270" cy="0"/>
          </a:xfrm>
          <a:prstGeom prst="straightConnector1">
            <a:avLst/>
          </a:prstGeom>
          <a:ln w="38100">
            <a:solidFill>
              <a:srgbClr val="FD62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981316-BAB1-4492-9AEB-A08DA20D70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rgbClr val="FBFBF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83729"/>
              </p:ext>
            </p:extLst>
          </p:nvPr>
        </p:nvGraphicFramePr>
        <p:xfrm>
          <a:off x="262023" y="1567465"/>
          <a:ext cx="11701318" cy="30672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6959">
                  <a:extLst>
                    <a:ext uri="{9D8B030D-6E8A-4147-A177-3AD203B41FA5}">
                      <a16:colId xmlns:a16="http://schemas.microsoft.com/office/drawing/2014/main" val="2502332153"/>
                    </a:ext>
                  </a:extLst>
                </a:gridCol>
                <a:gridCol w="1842654">
                  <a:extLst>
                    <a:ext uri="{9D8B030D-6E8A-4147-A177-3AD203B41FA5}">
                      <a16:colId xmlns:a16="http://schemas.microsoft.com/office/drawing/2014/main" val="4076905613"/>
                    </a:ext>
                  </a:extLst>
                </a:gridCol>
                <a:gridCol w="4045528">
                  <a:extLst>
                    <a:ext uri="{9D8B030D-6E8A-4147-A177-3AD203B41FA5}">
                      <a16:colId xmlns:a16="http://schemas.microsoft.com/office/drawing/2014/main" val="1881648899"/>
                    </a:ext>
                  </a:extLst>
                </a:gridCol>
                <a:gridCol w="5216177">
                  <a:extLst>
                    <a:ext uri="{9D8B030D-6E8A-4147-A177-3AD203B41FA5}">
                      <a16:colId xmlns:a16="http://schemas.microsoft.com/office/drawing/2014/main" val="254094865"/>
                    </a:ext>
                  </a:extLst>
                </a:gridCol>
              </a:tblGrid>
              <a:tr h="312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구분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 명</a:t>
                      </a:r>
                      <a:endParaRPr lang="en-US" altLang="ko-KR" sz="1500" b="1" u="none" strike="noStrike" dirty="0" smtClean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정의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1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주요 항목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369459"/>
                  </a:ext>
                </a:extLst>
              </a:tr>
              <a:tr h="43830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자동차 등록 현황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기준 시점 창원시 등록 차량 수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읍 면 동별</a:t>
                      </a:r>
                      <a:r>
                        <a:rPr lang="en-US" altLang="ko-KR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차종 별</a:t>
                      </a:r>
                      <a:r>
                        <a:rPr lang="en-US" altLang="ko-KR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사업</a:t>
                      </a:r>
                      <a:r>
                        <a:rPr lang="en-US" altLang="ko-KR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비 사업용</a:t>
                      </a:r>
                      <a:r>
                        <a:rPr lang="ko-KR" altLang="en-US" sz="1500" u="none" strike="noStrike" baseline="0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차량 등록 대수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58131"/>
                  </a:ext>
                </a:extLst>
              </a:tr>
              <a:tr h="438308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주차장 현황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창원시내 노상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노외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부설 주차장 개소 및 면수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주차장 구분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소재지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 면수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유료 여부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관리기관 명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위도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경도</a:t>
                      </a:r>
                      <a:r>
                        <a:rPr lang="ko-KR" altLang="en-US" sz="1500" u="none" strike="noStrike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5305"/>
                  </a:ext>
                </a:extLst>
              </a:tr>
              <a:tr h="4681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인구</a:t>
                      </a:r>
                      <a:endParaRPr lang="ko-KR" altLang="en-US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창원시 시 군구 별 세대 및 인구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주민등록상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읍 면 동별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세대 수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남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여 인구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외국인 인구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인구밀도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780549"/>
                  </a:ext>
                </a:extLst>
              </a:tr>
              <a:tr h="46309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공공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포털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불법주정차단속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고정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CCTV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 주정차 무인단속시스템 설치 현황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행정동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도로 명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주요 건물명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단속 시간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4929"/>
                  </a:ext>
                </a:extLst>
              </a:tr>
              <a:tr h="47640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불법주정차단속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이동형 카메라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 주정차 이동형 카메라 단속 현황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단속 구역</a:t>
                      </a:r>
                      <a:r>
                        <a:rPr lang="en-US" altLang="ko-KR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u="none" strike="noStrike" dirty="0" smtClean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단속 건수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680668"/>
                  </a:ext>
                </a:extLst>
              </a:tr>
              <a:tr h="463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불법주정차단속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PDA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불법 주정차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PDA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단속 현황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직접 단속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단속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구역</a:t>
                      </a:r>
                      <a:r>
                        <a:rPr lang="en-US" altLang="ko-KR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단속 건수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97639"/>
                  </a:ext>
                </a:extLst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1025238" y="5209310"/>
            <a:ext cx="2518132" cy="762000"/>
          </a:xfrm>
          <a:prstGeom prst="roundRect">
            <a:avLst/>
          </a:prstGeom>
          <a:solidFill>
            <a:srgbClr val="0070C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창원시데이터 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덧셈 기호 32"/>
          <p:cNvSpPr/>
          <p:nvPr/>
        </p:nvSpPr>
        <p:spPr>
          <a:xfrm>
            <a:off x="3657467" y="5146251"/>
            <a:ext cx="721792" cy="859693"/>
          </a:xfrm>
          <a:prstGeom prst="mathPlus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93356" y="5197049"/>
            <a:ext cx="3644553" cy="762000"/>
          </a:xfrm>
          <a:prstGeom prst="roundRect">
            <a:avLst/>
          </a:prstGeom>
          <a:solidFill>
            <a:schemeClr val="accent4">
              <a:lumMod val="50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공공데이터 포털 데이터 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087895" y="5209310"/>
            <a:ext cx="1963763" cy="761997"/>
          </a:xfrm>
          <a:prstGeom prst="round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크롤링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</a:t>
            </a:r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덧셈 기호 35"/>
          <p:cNvSpPr/>
          <p:nvPr/>
        </p:nvSpPr>
        <p:spPr>
          <a:xfrm>
            <a:off x="8252006" y="5146250"/>
            <a:ext cx="721792" cy="859693"/>
          </a:xfrm>
          <a:prstGeom prst="mathPlus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D3910-5169-426F-B5F3-D03FB45CE886}"/>
              </a:ext>
            </a:extLst>
          </p:cNvPr>
          <p:cNvSpPr txBox="1"/>
          <p:nvPr/>
        </p:nvSpPr>
        <p:spPr>
          <a:xfrm>
            <a:off x="1997104" y="650840"/>
            <a:ext cx="2868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31A0D-958F-4CDB-90BE-C396C1042447}"/>
              </a:ext>
            </a:extLst>
          </p:cNvPr>
          <p:cNvSpPr txBox="1"/>
          <p:nvPr/>
        </p:nvSpPr>
        <p:spPr>
          <a:xfrm>
            <a:off x="4634690" y="610062"/>
            <a:ext cx="702771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데이터 출처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35F2B-F422-4E72-BAFF-9E64BD2CCCA3}"/>
              </a:ext>
            </a:extLst>
          </p:cNvPr>
          <p:cNvSpPr txBox="1"/>
          <p:nvPr/>
        </p:nvSpPr>
        <p:spPr>
          <a:xfrm>
            <a:off x="855427" y="479203"/>
            <a:ext cx="11416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pPr algn="ctr"/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en-US" altLang="ko-KR" sz="4500" dirty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4500" dirty="0" smtClean="0">
                <a:solidFill>
                  <a:srgbClr val="008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500" dirty="0">
              <a:solidFill>
                <a:srgbClr val="008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636" y="1174060"/>
            <a:ext cx="12192000" cy="0"/>
          </a:xfrm>
          <a:prstGeom prst="line">
            <a:avLst/>
          </a:prstGeom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56213">
            <a:alpha val="50980"/>
          </a:srgb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1352</Words>
  <Application>Microsoft Office PowerPoint</Application>
  <PresentationFormat>와이드스크린</PresentationFormat>
  <Paragraphs>475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나눔스퀘어_ac ExtraBold</vt:lpstr>
      <vt:lpstr>맑은 고딕</vt:lpstr>
      <vt:lpstr>Wingdings</vt:lpstr>
      <vt:lpstr>나눔스퀘어 Bold</vt:lpstr>
      <vt:lpstr>Arial</vt:lpstr>
      <vt:lpstr>나눔스퀘어라운드 Regular</vt:lpstr>
      <vt:lpstr>나눔스퀘어 ExtraBold</vt:lpstr>
      <vt:lpstr>나눔스퀘어_ac Bold</vt:lpstr>
      <vt:lpstr>나눔스퀘어라운드 ExtraBold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신혜원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PAPA PROJECT</dc:title>
  <dc:subject>창원시 주차혼잡지역 예측 및 주차장 추천 서비스</dc:subject>
  <dc:creator>신혜원</dc:creator>
  <cp:lastModifiedBy>NT900X5L</cp:lastModifiedBy>
  <cp:revision>226</cp:revision>
  <dcterms:created xsi:type="dcterms:W3CDTF">2019-04-02T00:43:56Z</dcterms:created>
  <dcterms:modified xsi:type="dcterms:W3CDTF">2019-08-18T08:54:47Z</dcterms:modified>
</cp:coreProperties>
</file>